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4" r:id="rId8"/>
    <p:sldId id="262" r:id="rId9"/>
    <p:sldId id="263" r:id="rId10"/>
    <p:sldId id="264" r:id="rId11"/>
    <p:sldId id="278" r:id="rId12"/>
    <p:sldId id="277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3" r:id="rId21"/>
    <p:sldId id="272" r:id="rId22"/>
    <p:sldId id="276" r:id="rId23"/>
    <p:sldId id="279" r:id="rId24"/>
    <p:sldId id="275" r:id="rId25"/>
    <p:sldId id="328" r:id="rId26"/>
    <p:sldId id="274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293" r:id="rId37"/>
    <p:sldId id="288" r:id="rId38"/>
    <p:sldId id="289" r:id="rId39"/>
    <p:sldId id="310" r:id="rId40"/>
    <p:sldId id="311" r:id="rId41"/>
    <p:sldId id="312" r:id="rId42"/>
    <p:sldId id="314" r:id="rId43"/>
    <p:sldId id="316" r:id="rId44"/>
    <p:sldId id="318" r:id="rId45"/>
    <p:sldId id="320" r:id="rId46"/>
    <p:sldId id="322" r:id="rId47"/>
    <p:sldId id="321" r:id="rId48"/>
    <p:sldId id="323" r:id="rId49"/>
    <p:sldId id="287" r:id="rId50"/>
    <p:sldId id="325" r:id="rId51"/>
    <p:sldId id="326" r:id="rId52"/>
    <p:sldId id="327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iente" initials="C" lastIdx="1" clrIdx="0">
    <p:extLst>
      <p:ext uri="{19B8F6BF-5375-455C-9EA6-DF929625EA0E}">
        <p15:presenceInfo xmlns:p15="http://schemas.microsoft.com/office/powerpoint/2012/main" userId="Clien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10:14:21.384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8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1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2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7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5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E1C86-A12A-4F61-ACF7-CE1988EA4B7E}" type="datetimeFigureOut">
              <a:rPr lang="pt-BR" smtClean="0"/>
              <a:t>25/08/2019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A6CF-2F33-4786-987C-38590918F5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8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odec.ca/projects/2008/shar8a3/experiment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4614251" y="3348094"/>
            <a:ext cx="4062775" cy="3498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Experimental setup of pea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7" y="3350111"/>
            <a:ext cx="4664186" cy="3498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40042" y="10254758"/>
            <a:ext cx="8075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http://www.odec.ca/projects/2008/shar8a3/experiment.html</a:t>
            </a:r>
            <a:endParaRPr lang="pt-BR" sz="1100" dirty="0"/>
          </a:p>
        </p:txBody>
      </p:sp>
      <p:pic>
        <p:nvPicPr>
          <p:cNvPr id="1032" name="Picture 8" descr="Expermental design of terminated experim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5" b="14221"/>
          <a:stretch/>
        </p:blipFill>
        <p:spPr bwMode="auto">
          <a:xfrm>
            <a:off x="177417" y="827204"/>
            <a:ext cx="7145130" cy="2688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eurekalert.org/multimedia/pub/web/106205_we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32" y="730220"/>
            <a:ext cx="5097291" cy="2727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258286" y="3071095"/>
            <a:ext cx="4756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https://www.eurekalert.org/multimedia/pub/106205.php?from=315561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1671" y="6404050"/>
            <a:ext cx="4040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http://www.odec.ca/projects/2008/shar8a3/experiment.html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65857" y="6367821"/>
            <a:ext cx="3135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CIMMYT' </a:t>
            </a:r>
            <a:r>
              <a:rPr lang="pt-BR" sz="1400" dirty="0" err="1">
                <a:solidFill>
                  <a:schemeClr val="bg1"/>
                </a:solidFill>
              </a:rPr>
              <a:t>station</a:t>
            </a:r>
            <a:r>
              <a:rPr lang="pt-BR" sz="1400" dirty="0">
                <a:solidFill>
                  <a:schemeClr val="bg1"/>
                </a:solidFill>
              </a:rPr>
              <a:t>, 2017 </a:t>
            </a:r>
            <a:r>
              <a:rPr lang="pt-BR" sz="1400" dirty="0" err="1">
                <a:solidFill>
                  <a:schemeClr val="bg1"/>
                </a:solidFill>
              </a:rPr>
              <a:t>Obregon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err="1">
                <a:solidFill>
                  <a:schemeClr val="bg1"/>
                </a:solidFill>
              </a:rPr>
              <a:t>Mexico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1085" r="6328" b="23028"/>
          <a:stretch/>
        </p:blipFill>
        <p:spPr>
          <a:xfrm>
            <a:off x="8161527" y="3321315"/>
            <a:ext cx="3962896" cy="3524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9224" y="-373516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Delineamentos Básicos</a:t>
            </a:r>
            <a:br>
              <a:rPr lang="pt-BR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pt-B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Delineamento no qual os tratamentos são distribuídos aleatoriamente nas unidades experimentais (parcelas)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09194"/>
              </p:ext>
            </p:extLst>
          </p:nvPr>
        </p:nvGraphicFramePr>
        <p:xfrm>
          <a:off x="3048000" y="4156605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4218"/>
              </p:ext>
            </p:extLst>
          </p:nvPr>
        </p:nvGraphicFramePr>
        <p:xfrm>
          <a:off x="3048003" y="3248767"/>
          <a:ext cx="6095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16637615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8411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312596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97878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471088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59073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858774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0722216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8864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1500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3048000" y="3097619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002281" y="27496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16774" y="27532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3079899" y="4043916"/>
            <a:ext cx="609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34180" y="36959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048673" y="3699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378510" y="39901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89142" y="504984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806995" y="4156605"/>
            <a:ext cx="0" cy="1112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Aplicabilidade:</a:t>
            </a:r>
          </a:p>
          <a:p>
            <a:pPr lvl="1" algn="just"/>
            <a:r>
              <a:rPr lang="pt-BR" dirty="0" smtClean="0"/>
              <a:t>Condições controladas e homogêneas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  <p:pic>
        <p:nvPicPr>
          <p:cNvPr id="1026" name="Picture 2" descr="Resultado de imagem para B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3754" r="19595" b="4818"/>
          <a:stretch/>
        </p:blipFill>
        <p:spPr bwMode="auto">
          <a:xfrm>
            <a:off x="1277679" y="3182679"/>
            <a:ext cx="1620105" cy="24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17" y="3293267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uf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2" y="3143923"/>
            <a:ext cx="2745393" cy="22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Inteiramente </a:t>
            </a:r>
            <a:r>
              <a:rPr lang="pt-BR" dirty="0" err="1" smtClean="0"/>
              <a:t>Casualizado</a:t>
            </a:r>
            <a:r>
              <a:rPr lang="pt-BR" dirty="0" smtClean="0"/>
              <a:t> (DIC)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Vantagens</a:t>
            </a:r>
          </a:p>
          <a:p>
            <a:pPr lvl="1" algn="just"/>
            <a:r>
              <a:rPr lang="pt-BR" dirty="0" smtClean="0"/>
              <a:t>Flexibilidade</a:t>
            </a:r>
          </a:p>
          <a:p>
            <a:pPr lvl="2" algn="just"/>
            <a:r>
              <a:rPr lang="pt-BR" dirty="0" smtClean="0"/>
              <a:t>Pode ser utilizado qualquer número de tratamentos</a:t>
            </a:r>
          </a:p>
          <a:p>
            <a:pPr lvl="2" algn="just"/>
            <a:r>
              <a:rPr lang="pt-BR" dirty="0" smtClean="0"/>
              <a:t>Lida bem com desbalanceamento estatístico</a:t>
            </a:r>
          </a:p>
          <a:p>
            <a:pPr lvl="2" algn="just"/>
            <a:r>
              <a:rPr lang="pt-BR" dirty="0" smtClean="0"/>
              <a:t>Provê maior número de grau de liberdade do resíduo</a:t>
            </a:r>
          </a:p>
          <a:p>
            <a:pPr lvl="2" algn="just"/>
            <a:endParaRPr lang="pt-BR" dirty="0" smtClean="0"/>
          </a:p>
          <a:p>
            <a:pPr algn="just"/>
            <a:r>
              <a:rPr lang="pt-BR" dirty="0" smtClean="0"/>
              <a:t>Desvantagens</a:t>
            </a:r>
            <a:endParaRPr lang="pt-BR" dirty="0"/>
          </a:p>
          <a:p>
            <a:pPr lvl="1" algn="just"/>
            <a:r>
              <a:rPr lang="pt-BR" dirty="0" smtClean="0"/>
              <a:t>Não lida bem com áreas desuniformes</a:t>
            </a:r>
          </a:p>
          <a:p>
            <a:pPr lvl="2" algn="just"/>
            <a:r>
              <a:rPr lang="pt-BR" dirty="0" smtClean="0"/>
              <a:t>Toda variação, exceto do tratamento, será adicionado ao erro (resíduo)</a:t>
            </a:r>
          </a:p>
          <a:p>
            <a:pPr lvl="2" algn="just"/>
            <a:r>
              <a:rPr lang="pt-BR" dirty="0" smtClean="0"/>
              <a:t>Requer maior rigor experimental (irrigação, adubação, iluminação</a:t>
            </a:r>
            <a:r>
              <a:rPr lang="pt-BR" smtClean="0"/>
              <a:t>, ...)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92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31975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04428"/>
              </p:ext>
            </p:extLst>
          </p:nvPr>
        </p:nvGraphicFramePr>
        <p:xfrm>
          <a:off x="7923027" y="1329058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34801" y="1474416"/>
            <a:ext cx="7688226" cy="382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severidade de </a:t>
            </a:r>
            <a:r>
              <a:rPr lang="pt-BR" sz="1800" smtClean="0">
                <a:solidFill>
                  <a:srgbClr val="0070C0"/>
                </a:solidFill>
              </a:rPr>
              <a:t>mancha angular.</a:t>
            </a:r>
            <a:endParaRPr lang="pt-BR" sz="1800" dirty="0" smtClean="0">
              <a:solidFill>
                <a:srgbClr val="0070C0"/>
              </a:solidFill>
            </a:endParaRP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lvl="1" algn="just"/>
            <a:endParaRPr lang="pt-BR" sz="16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</a:t>
            </a:r>
            <a:r>
              <a:rPr lang="pt-BR" sz="1800" dirty="0" smtClean="0">
                <a:solidFill>
                  <a:srgbClr val="0070C0"/>
                </a:solidFill>
              </a:rPr>
              <a:t>1 vaso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plantas por vaso: 3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4318580" y="4720856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4488701" y="5043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875017" y="496895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4726162" y="5261347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casa de vegetaÃ§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4" y="2265453"/>
            <a:ext cx="2776881" cy="20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445887" y="2020747"/>
            <a:ext cx="9420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rgbClr val="0070C0"/>
                </a:solidFill>
              </a:rPr>
              <a:t>Número total de sementes: 4 repetições * 3 sementes/vaso = 12 sementes </a:t>
            </a:r>
          </a:p>
          <a:p>
            <a:pPr algn="just"/>
            <a:endParaRPr lang="pt-BR" sz="2400" dirty="0">
              <a:solidFill>
                <a:srgbClr val="0070C0"/>
              </a:solidFill>
            </a:endParaRPr>
          </a:p>
          <a:p>
            <a:pPr algn="just"/>
            <a:r>
              <a:rPr lang="pt-BR" sz="2000" dirty="0" smtClean="0">
                <a:solidFill>
                  <a:srgbClr val="0070C0"/>
                </a:solidFill>
              </a:rPr>
              <a:t>Número de etiquetas: 20 etiquetas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6048532" y="590389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51" name="Elipse 150"/>
          <p:cNvSpPr/>
          <p:nvPr/>
        </p:nvSpPr>
        <p:spPr>
          <a:xfrm>
            <a:off x="6218653" y="622641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Elipse 151"/>
          <p:cNvSpPr/>
          <p:nvPr/>
        </p:nvSpPr>
        <p:spPr>
          <a:xfrm>
            <a:off x="6604969" y="615198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Elipse 152"/>
          <p:cNvSpPr/>
          <p:nvPr/>
        </p:nvSpPr>
        <p:spPr>
          <a:xfrm>
            <a:off x="6456114" y="644438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4" name="Elipse 153"/>
          <p:cNvSpPr/>
          <p:nvPr/>
        </p:nvSpPr>
        <p:spPr>
          <a:xfrm>
            <a:off x="7156111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155" name="Elipse 154"/>
          <p:cNvSpPr/>
          <p:nvPr/>
        </p:nvSpPr>
        <p:spPr>
          <a:xfrm>
            <a:off x="7326232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Elipse 155"/>
          <p:cNvSpPr/>
          <p:nvPr/>
        </p:nvSpPr>
        <p:spPr>
          <a:xfrm>
            <a:off x="7712548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7563693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8249006" y="591453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59" name="Elipse 158"/>
          <p:cNvSpPr/>
          <p:nvPr/>
        </p:nvSpPr>
        <p:spPr>
          <a:xfrm>
            <a:off x="8419127" y="6237053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8805443" y="6162625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8656588" y="645502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9356585" y="588794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163" name="Elipse 162"/>
          <p:cNvSpPr/>
          <p:nvPr/>
        </p:nvSpPr>
        <p:spPr>
          <a:xfrm>
            <a:off x="9526706" y="621046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Elipse 163"/>
          <p:cNvSpPr/>
          <p:nvPr/>
        </p:nvSpPr>
        <p:spPr>
          <a:xfrm>
            <a:off x="9913022" y="613603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Elipse 164"/>
          <p:cNvSpPr/>
          <p:nvPr/>
        </p:nvSpPr>
        <p:spPr>
          <a:xfrm>
            <a:off x="9764167" y="6428434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Elipse 165"/>
          <p:cNvSpPr/>
          <p:nvPr/>
        </p:nvSpPr>
        <p:spPr>
          <a:xfrm>
            <a:off x="10481006" y="5873970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167" name="Elipse 166"/>
          <p:cNvSpPr/>
          <p:nvPr/>
        </p:nvSpPr>
        <p:spPr>
          <a:xfrm>
            <a:off x="10651127" y="619649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Elipse 167"/>
          <p:cNvSpPr/>
          <p:nvPr/>
        </p:nvSpPr>
        <p:spPr>
          <a:xfrm>
            <a:off x="11037443" y="6122064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lipse 168"/>
          <p:cNvSpPr/>
          <p:nvPr/>
        </p:nvSpPr>
        <p:spPr>
          <a:xfrm>
            <a:off x="10888588" y="6414461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Elipse 169"/>
          <p:cNvSpPr/>
          <p:nvPr/>
        </p:nvSpPr>
        <p:spPr>
          <a:xfrm>
            <a:off x="511334" y="590585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1" name="Elipse 170"/>
          <p:cNvSpPr/>
          <p:nvPr/>
        </p:nvSpPr>
        <p:spPr>
          <a:xfrm>
            <a:off x="681455" y="6228380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lipse 171"/>
          <p:cNvSpPr/>
          <p:nvPr/>
        </p:nvSpPr>
        <p:spPr>
          <a:xfrm>
            <a:off x="1067771" y="6153952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Elipse 172"/>
          <p:cNvSpPr/>
          <p:nvPr/>
        </p:nvSpPr>
        <p:spPr>
          <a:xfrm>
            <a:off x="918916" y="644634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Elipse 173"/>
          <p:cNvSpPr/>
          <p:nvPr/>
        </p:nvSpPr>
        <p:spPr>
          <a:xfrm>
            <a:off x="1618913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75" name="Elipse 174"/>
          <p:cNvSpPr/>
          <p:nvPr/>
        </p:nvSpPr>
        <p:spPr>
          <a:xfrm>
            <a:off x="1789034" y="623901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Elipse 175"/>
          <p:cNvSpPr/>
          <p:nvPr/>
        </p:nvSpPr>
        <p:spPr>
          <a:xfrm>
            <a:off x="2175350" y="616458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Elipse 176"/>
          <p:cNvSpPr/>
          <p:nvPr/>
        </p:nvSpPr>
        <p:spPr>
          <a:xfrm>
            <a:off x="2026495" y="645698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Elipse 177"/>
          <p:cNvSpPr/>
          <p:nvPr/>
        </p:nvSpPr>
        <p:spPr>
          <a:xfrm>
            <a:off x="2711808" y="591649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79" name="Elipse 178"/>
          <p:cNvSpPr/>
          <p:nvPr/>
        </p:nvSpPr>
        <p:spPr>
          <a:xfrm>
            <a:off x="2881929" y="6239017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Elipse 179"/>
          <p:cNvSpPr/>
          <p:nvPr/>
        </p:nvSpPr>
        <p:spPr>
          <a:xfrm>
            <a:off x="3268245" y="6164589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Elipse 180"/>
          <p:cNvSpPr/>
          <p:nvPr/>
        </p:nvSpPr>
        <p:spPr>
          <a:xfrm>
            <a:off x="3119390" y="645698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Elipse 182"/>
          <p:cNvSpPr/>
          <p:nvPr/>
        </p:nvSpPr>
        <p:spPr>
          <a:xfrm>
            <a:off x="3819387" y="588990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84" name="Elipse 183"/>
          <p:cNvSpPr/>
          <p:nvPr/>
        </p:nvSpPr>
        <p:spPr>
          <a:xfrm>
            <a:off x="3989508" y="621242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Elipse 184"/>
          <p:cNvSpPr/>
          <p:nvPr/>
        </p:nvSpPr>
        <p:spPr>
          <a:xfrm>
            <a:off x="4375824" y="613800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6" name="Elipse 185"/>
          <p:cNvSpPr/>
          <p:nvPr/>
        </p:nvSpPr>
        <p:spPr>
          <a:xfrm>
            <a:off x="4226969" y="643039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Elipse 186"/>
          <p:cNvSpPr/>
          <p:nvPr/>
        </p:nvSpPr>
        <p:spPr>
          <a:xfrm>
            <a:off x="4943808" y="587593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188" name="Elipse 187"/>
          <p:cNvSpPr/>
          <p:nvPr/>
        </p:nvSpPr>
        <p:spPr>
          <a:xfrm>
            <a:off x="5113929" y="6198456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Elipse 188"/>
          <p:cNvSpPr/>
          <p:nvPr/>
        </p:nvSpPr>
        <p:spPr>
          <a:xfrm>
            <a:off x="5500245" y="6124028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/>
          <p:cNvSpPr/>
          <p:nvPr/>
        </p:nvSpPr>
        <p:spPr>
          <a:xfrm>
            <a:off x="5351390" y="641642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1" name="Elipse 230"/>
          <p:cNvSpPr/>
          <p:nvPr/>
        </p:nvSpPr>
        <p:spPr>
          <a:xfrm>
            <a:off x="6048532" y="492128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232" name="Elipse 231"/>
          <p:cNvSpPr/>
          <p:nvPr/>
        </p:nvSpPr>
        <p:spPr>
          <a:xfrm>
            <a:off x="6218653" y="5243806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Elipse 232"/>
          <p:cNvSpPr/>
          <p:nvPr/>
        </p:nvSpPr>
        <p:spPr>
          <a:xfrm>
            <a:off x="6604969" y="5169378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Elipse 233"/>
          <p:cNvSpPr/>
          <p:nvPr/>
        </p:nvSpPr>
        <p:spPr>
          <a:xfrm>
            <a:off x="6456114" y="5461775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5" name="Elipse 234"/>
          <p:cNvSpPr/>
          <p:nvPr/>
        </p:nvSpPr>
        <p:spPr>
          <a:xfrm>
            <a:off x="7156111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236" name="Elipse 235"/>
          <p:cNvSpPr/>
          <p:nvPr/>
        </p:nvSpPr>
        <p:spPr>
          <a:xfrm>
            <a:off x="7326232" y="5254443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Elipse 236"/>
          <p:cNvSpPr/>
          <p:nvPr/>
        </p:nvSpPr>
        <p:spPr>
          <a:xfrm>
            <a:off x="7712548" y="5180015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8" name="Elipse 237"/>
          <p:cNvSpPr/>
          <p:nvPr/>
        </p:nvSpPr>
        <p:spPr>
          <a:xfrm>
            <a:off x="7563693" y="547241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Elipse 238"/>
          <p:cNvSpPr/>
          <p:nvPr/>
        </p:nvSpPr>
        <p:spPr>
          <a:xfrm>
            <a:off x="8249006" y="4931921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240" name="Elipse 239"/>
          <p:cNvSpPr/>
          <p:nvPr/>
        </p:nvSpPr>
        <p:spPr>
          <a:xfrm>
            <a:off x="8419127" y="5254443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Elipse 240"/>
          <p:cNvSpPr/>
          <p:nvPr/>
        </p:nvSpPr>
        <p:spPr>
          <a:xfrm>
            <a:off x="8805443" y="518001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2" name="Elipse 241"/>
          <p:cNvSpPr/>
          <p:nvPr/>
        </p:nvSpPr>
        <p:spPr>
          <a:xfrm>
            <a:off x="8656588" y="5472412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3" name="Elipse 242"/>
          <p:cNvSpPr/>
          <p:nvPr/>
        </p:nvSpPr>
        <p:spPr>
          <a:xfrm>
            <a:off x="9356585" y="4905333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244" name="Elipse 243"/>
          <p:cNvSpPr/>
          <p:nvPr/>
        </p:nvSpPr>
        <p:spPr>
          <a:xfrm>
            <a:off x="9526706" y="5227855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Elipse 244"/>
          <p:cNvSpPr/>
          <p:nvPr/>
        </p:nvSpPr>
        <p:spPr>
          <a:xfrm>
            <a:off x="9913022" y="5153427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Elipse 245"/>
          <p:cNvSpPr/>
          <p:nvPr/>
        </p:nvSpPr>
        <p:spPr>
          <a:xfrm>
            <a:off x="9764167" y="5445824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Elipse 246"/>
          <p:cNvSpPr/>
          <p:nvPr/>
        </p:nvSpPr>
        <p:spPr>
          <a:xfrm>
            <a:off x="10481006" y="4881629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248" name="Elipse 247"/>
          <p:cNvSpPr/>
          <p:nvPr/>
        </p:nvSpPr>
        <p:spPr>
          <a:xfrm>
            <a:off x="10651127" y="5213882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Elipse 248"/>
          <p:cNvSpPr/>
          <p:nvPr/>
        </p:nvSpPr>
        <p:spPr>
          <a:xfrm>
            <a:off x="11037443" y="5139454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0" name="Elipse 249"/>
          <p:cNvSpPr/>
          <p:nvPr/>
        </p:nvSpPr>
        <p:spPr>
          <a:xfrm>
            <a:off x="10888588" y="5431851"/>
            <a:ext cx="148855" cy="148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Elipse 250"/>
          <p:cNvSpPr/>
          <p:nvPr/>
        </p:nvSpPr>
        <p:spPr>
          <a:xfrm>
            <a:off x="511334" y="4923248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252" name="Elipse 251"/>
          <p:cNvSpPr/>
          <p:nvPr/>
        </p:nvSpPr>
        <p:spPr>
          <a:xfrm>
            <a:off x="681455" y="5245770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Elipse 252"/>
          <p:cNvSpPr/>
          <p:nvPr/>
        </p:nvSpPr>
        <p:spPr>
          <a:xfrm>
            <a:off x="1067771" y="5171342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Elipse 253"/>
          <p:cNvSpPr/>
          <p:nvPr/>
        </p:nvSpPr>
        <p:spPr>
          <a:xfrm>
            <a:off x="918916" y="5463739"/>
            <a:ext cx="148855" cy="1488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Elipse 254"/>
          <p:cNvSpPr/>
          <p:nvPr/>
        </p:nvSpPr>
        <p:spPr>
          <a:xfrm>
            <a:off x="1618913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256" name="Elipse 255"/>
          <p:cNvSpPr/>
          <p:nvPr/>
        </p:nvSpPr>
        <p:spPr>
          <a:xfrm>
            <a:off x="1789034" y="5256407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7" name="Elipse 256"/>
          <p:cNvSpPr/>
          <p:nvPr/>
        </p:nvSpPr>
        <p:spPr>
          <a:xfrm>
            <a:off x="2175350" y="5181979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Elipse 257"/>
          <p:cNvSpPr/>
          <p:nvPr/>
        </p:nvSpPr>
        <p:spPr>
          <a:xfrm>
            <a:off x="2026495" y="5474376"/>
            <a:ext cx="148855" cy="1488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9" name="Elipse 258"/>
          <p:cNvSpPr/>
          <p:nvPr/>
        </p:nvSpPr>
        <p:spPr>
          <a:xfrm>
            <a:off x="2711808" y="4933885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260" name="Elipse 259"/>
          <p:cNvSpPr/>
          <p:nvPr/>
        </p:nvSpPr>
        <p:spPr>
          <a:xfrm>
            <a:off x="2881929" y="5256407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Elipse 260"/>
          <p:cNvSpPr/>
          <p:nvPr/>
        </p:nvSpPr>
        <p:spPr>
          <a:xfrm>
            <a:off x="3268245" y="5181979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Elipse 261"/>
          <p:cNvSpPr/>
          <p:nvPr/>
        </p:nvSpPr>
        <p:spPr>
          <a:xfrm>
            <a:off x="3119390" y="547437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Elipse 262"/>
          <p:cNvSpPr/>
          <p:nvPr/>
        </p:nvSpPr>
        <p:spPr>
          <a:xfrm>
            <a:off x="3819387" y="4907297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264" name="Elipse 263"/>
          <p:cNvSpPr/>
          <p:nvPr/>
        </p:nvSpPr>
        <p:spPr>
          <a:xfrm>
            <a:off x="3989508" y="5229819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Elipse 264"/>
          <p:cNvSpPr/>
          <p:nvPr/>
        </p:nvSpPr>
        <p:spPr>
          <a:xfrm>
            <a:off x="4375824" y="5155391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Elipse 265"/>
          <p:cNvSpPr/>
          <p:nvPr/>
        </p:nvSpPr>
        <p:spPr>
          <a:xfrm>
            <a:off x="4226969" y="5447788"/>
            <a:ext cx="148855" cy="1488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Elipse 266"/>
          <p:cNvSpPr/>
          <p:nvPr/>
        </p:nvSpPr>
        <p:spPr>
          <a:xfrm>
            <a:off x="4943808" y="4893324"/>
            <a:ext cx="942754" cy="94275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268" name="Elipse 267"/>
          <p:cNvSpPr/>
          <p:nvPr/>
        </p:nvSpPr>
        <p:spPr>
          <a:xfrm>
            <a:off x="5113929" y="5215846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Elipse 268"/>
          <p:cNvSpPr/>
          <p:nvPr/>
        </p:nvSpPr>
        <p:spPr>
          <a:xfrm>
            <a:off x="5500245" y="5141418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Elipse 269"/>
          <p:cNvSpPr/>
          <p:nvPr/>
        </p:nvSpPr>
        <p:spPr>
          <a:xfrm>
            <a:off x="5351390" y="5433815"/>
            <a:ext cx="148855" cy="1488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Título 1"/>
          <p:cNvSpPr txBox="1">
            <a:spLocks/>
          </p:cNvSpPr>
          <p:nvPr/>
        </p:nvSpPr>
        <p:spPr>
          <a:xfrm>
            <a:off x="1899302" y="2238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Casa de vegetação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99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764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br>
              <a:rPr lang="pt-BR" dirty="0" smtClean="0"/>
            </a:br>
            <a:r>
              <a:rPr lang="pt-BR" sz="3600" dirty="0" smtClean="0"/>
              <a:t>Campo</a:t>
            </a:r>
            <a:endParaRPr lang="pt-BR" sz="36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67118"/>
              </p:ext>
            </p:extLst>
          </p:nvPr>
        </p:nvGraphicFramePr>
        <p:xfrm>
          <a:off x="7796413" y="1307919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20993" y="1201480"/>
            <a:ext cx="6588643" cy="565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 smtClean="0">
                <a:solidFill>
                  <a:srgbClr val="0070C0"/>
                </a:solidFill>
              </a:rPr>
              <a:t>Exemplo: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Avaliação de 5 cultivares de feijão carioca quanto a produtividade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Uai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Madrepérola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Carioca</a:t>
            </a:r>
          </a:p>
          <a:p>
            <a:pPr lvl="1" algn="just"/>
            <a:r>
              <a:rPr lang="pt-BR" sz="1600" dirty="0" smtClean="0">
                <a:solidFill>
                  <a:srgbClr val="0070C0"/>
                </a:solidFill>
              </a:rPr>
              <a:t>Estilo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Delineamento inteiramente </a:t>
            </a:r>
            <a:r>
              <a:rPr lang="pt-BR" sz="1800" dirty="0" err="1" smtClean="0">
                <a:solidFill>
                  <a:srgbClr val="0070C0"/>
                </a:solidFill>
              </a:rPr>
              <a:t>casualizado</a:t>
            </a:r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repetições: 4</a:t>
            </a:r>
          </a:p>
          <a:p>
            <a:pPr algn="just"/>
            <a:r>
              <a:rPr lang="pt-BR" sz="1800" dirty="0">
                <a:solidFill>
                  <a:srgbClr val="0070C0"/>
                </a:solidFill>
              </a:rPr>
              <a:t>Tamanho das parcelas: 2 linhas com 2 </a:t>
            </a:r>
            <a:r>
              <a:rPr lang="pt-BR" sz="1800" dirty="0" smtClean="0">
                <a:solidFill>
                  <a:srgbClr val="0070C0"/>
                </a:solidFill>
              </a:rPr>
              <a:t>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Espaçamento: 0,5 metros</a:t>
            </a:r>
          </a:p>
          <a:p>
            <a:pPr algn="just"/>
            <a:r>
              <a:rPr lang="pt-BR" sz="1800" dirty="0" smtClean="0">
                <a:solidFill>
                  <a:srgbClr val="0070C0"/>
                </a:solidFill>
              </a:rPr>
              <a:t>Número de sementes por metro: 15</a:t>
            </a:r>
            <a:endParaRPr lang="pt-BR" sz="1800" dirty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  <a:p>
            <a:pPr algn="just"/>
            <a:endParaRPr lang="pt-BR" sz="1800" dirty="0" smtClean="0">
              <a:solidFill>
                <a:srgbClr val="0070C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67167" y="523888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5133745" y="52601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357028" y="52636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806901" y="523888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615069" y="582821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806901" y="4784134"/>
            <a:ext cx="9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metro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4967167" y="5153466"/>
            <a:ext cx="5599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/>
          <p:cNvCxnSpPr/>
          <p:nvPr/>
        </p:nvCxnSpPr>
        <p:spPr>
          <a:xfrm>
            <a:off x="239230" y="4926894"/>
            <a:ext cx="1173657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tângulo 78"/>
          <p:cNvSpPr/>
          <p:nvPr/>
        </p:nvSpPr>
        <p:spPr>
          <a:xfrm>
            <a:off x="5518294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5709673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5932956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6120813" y="509345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671623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7304567" y="5093457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889357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8477692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9062491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9657909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17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10246245" y="5089917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827493" y="508991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1415828" y="508991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20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226821" y="509345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822239" y="509345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1410575" y="509345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1991823" y="509345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2580158" y="509345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3164957" y="508991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3760375" y="508991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4348711" y="508991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4929959" y="508991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38984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61313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988817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212100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56651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78980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2172575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2395858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2743189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2966472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3342157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565440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3923403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4146686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4511738" y="511826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4735021" y="512181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5085897" y="511117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5309180" y="511472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1600120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823403" y="5163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979889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1203172" y="5159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0423450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0646733" y="515644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817395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0040678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9236149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9459432" y="516707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8647813" y="5149349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871096" y="515289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807719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830048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751013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773341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900529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7123812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6283841" y="515998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6507124" y="516353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7136"/>
              </p:ext>
            </p:extLst>
          </p:nvPr>
        </p:nvGraphicFramePr>
        <p:xfrm>
          <a:off x="466048" y="57635"/>
          <a:ext cx="1832343" cy="4823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568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318976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Parce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Carioca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Uai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Uai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Estilo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Carioca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297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Madrepérola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65" name="CaixaDeTexto 64"/>
          <p:cNvSpPr txBox="1"/>
          <p:nvPr/>
        </p:nvSpPr>
        <p:spPr>
          <a:xfrm>
            <a:off x="5706118" y="460895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 metros</a:t>
            </a:r>
            <a:endParaRPr lang="pt-BR" dirty="0"/>
          </a:p>
        </p:txBody>
      </p:sp>
      <p:cxnSp>
        <p:nvCxnSpPr>
          <p:cNvPr id="66" name="Conector de Seta Reta 65"/>
          <p:cNvCxnSpPr/>
          <p:nvPr/>
        </p:nvCxnSpPr>
        <p:spPr>
          <a:xfrm>
            <a:off x="12084434" y="509700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1186768" y="44742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966472" y="736115"/>
            <a:ext cx="855213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0070C0"/>
                </a:solidFill>
              </a:rPr>
              <a:t>Percentual de sementes de segurança: 10%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sementes por parcela: </a:t>
            </a:r>
          </a:p>
          <a:p>
            <a:pPr algn="just"/>
            <a:r>
              <a:rPr lang="pt-BR" dirty="0">
                <a:solidFill>
                  <a:srgbClr val="0070C0"/>
                </a:solidFill>
              </a:rPr>
              <a:t>4 metros * </a:t>
            </a:r>
            <a:r>
              <a:rPr lang="pt-BR" dirty="0" smtClean="0">
                <a:solidFill>
                  <a:srgbClr val="0070C0"/>
                </a:solidFill>
              </a:rPr>
              <a:t>15 sementes/m + 10% </a:t>
            </a:r>
            <a:r>
              <a:rPr lang="pt-BR" dirty="0">
                <a:solidFill>
                  <a:srgbClr val="0070C0"/>
                </a:solidFill>
              </a:rPr>
              <a:t>= 60 + 6 (10%) = 66 </a:t>
            </a:r>
            <a:endParaRPr lang="pt-BR" dirty="0" smtClean="0">
              <a:solidFill>
                <a:srgbClr val="0070C0"/>
              </a:solidFill>
            </a:endParaRPr>
          </a:p>
          <a:p>
            <a:pPr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total de sementes: 66 * 4 (rep) = 264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dirty="0" smtClean="0">
                <a:solidFill>
                  <a:srgbClr val="0070C0"/>
                </a:solidFill>
              </a:rPr>
              <a:t>Número </a:t>
            </a:r>
            <a:r>
              <a:rPr lang="pt-BR" dirty="0">
                <a:solidFill>
                  <a:srgbClr val="0070C0"/>
                </a:solidFill>
              </a:rPr>
              <a:t>de pacotes por parcela: 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1 pacote – 33 – 1 linha da parcela</a:t>
            </a:r>
          </a:p>
          <a:p>
            <a:pPr lvl="1" algn="just"/>
            <a:r>
              <a:rPr lang="pt-BR" dirty="0">
                <a:solidFill>
                  <a:srgbClr val="0070C0"/>
                </a:solidFill>
              </a:rPr>
              <a:t>2 pacotes – 2 linhas da </a:t>
            </a:r>
            <a:r>
              <a:rPr lang="pt-BR" dirty="0" smtClean="0">
                <a:solidFill>
                  <a:srgbClr val="0070C0"/>
                </a:solidFill>
              </a:rPr>
              <a:t>parcela</a:t>
            </a:r>
          </a:p>
          <a:p>
            <a:pPr lvl="1" algn="just"/>
            <a:endParaRPr lang="pt-BR" dirty="0">
              <a:solidFill>
                <a:srgbClr val="0070C0"/>
              </a:solidFill>
            </a:endParaRPr>
          </a:p>
          <a:p>
            <a:pPr algn="just"/>
            <a:r>
              <a:rPr lang="pt-BR" dirty="0">
                <a:solidFill>
                  <a:srgbClr val="0070C0"/>
                </a:solidFill>
              </a:rPr>
              <a:t>Número de pacotes total: 2 (pacotes/parcela) * 4 (rep) = 8 </a:t>
            </a:r>
            <a:r>
              <a:rPr lang="pt-BR" dirty="0" smtClean="0">
                <a:solidFill>
                  <a:srgbClr val="0070C0"/>
                </a:solidFill>
              </a:rPr>
              <a:t>pacotes</a:t>
            </a:r>
          </a:p>
          <a:p>
            <a:pPr algn="just"/>
            <a:endParaRPr lang="pt-BR" dirty="0" smtClean="0">
              <a:solidFill>
                <a:srgbClr val="0070C0"/>
              </a:solidFill>
            </a:endParaRPr>
          </a:p>
          <a:p>
            <a:pPr algn="just"/>
            <a:r>
              <a:rPr lang="pt-BR" sz="1600" dirty="0" smtClean="0">
                <a:solidFill>
                  <a:srgbClr val="0070C0"/>
                </a:solidFill>
              </a:rPr>
              <a:t>Número de etiquetas: 2 linhas x 10 tratamentos = 20 etiquetas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70" name="Título 1"/>
          <p:cNvSpPr>
            <a:spLocks noGrp="1"/>
          </p:cNvSpPr>
          <p:nvPr>
            <p:ph type="title"/>
          </p:nvPr>
        </p:nvSpPr>
        <p:spPr>
          <a:xfrm>
            <a:off x="2018412" y="-290623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5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465" y="-12396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Implantação de um experimento em DIC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92825"/>
              </p:ext>
            </p:extLst>
          </p:nvPr>
        </p:nvGraphicFramePr>
        <p:xfrm>
          <a:off x="205557" y="1201596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10671550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10862929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11086212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380077" y="215887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975495" y="215887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563831" y="2158871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7148621" y="215886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736956" y="215887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8321755" y="2155330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8917173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505509" y="2155331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10086757" y="215532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12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10675092" y="215533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380077" y="397703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975495" y="3977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563831" y="3977037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7145079" y="3977035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733414" y="3977036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8318213" y="3973496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8913631" y="3973496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9501967" y="397349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10083215" y="3973495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54310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76638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6142073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365356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71977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94305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7325831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549114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896445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8119728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8495413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8718696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9076659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9299942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9664994" y="400184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9888277" y="40053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10239153" y="399475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10462436" y="399830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10859384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11082667" y="22289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10239153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0462436" y="22254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9682714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9905997" y="222185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9076659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9299942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8495413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8718696" y="223249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907077" y="221476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8130360" y="221831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733646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55974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76939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99267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6159793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383076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543105" y="222539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766388" y="222894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5380077" y="5656521"/>
            <a:ext cx="58514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202865" y="2155329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5202865" y="3973495"/>
            <a:ext cx="0" cy="153381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743075" y="5788006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10 metros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4011033" y="456282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4042538" y="2697546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 flipH="1">
            <a:off x="5137425" y="3732086"/>
            <a:ext cx="79616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3822321" y="3632515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88852"/>
              </p:ext>
            </p:extLst>
          </p:nvPr>
        </p:nvGraphicFramePr>
        <p:xfrm>
          <a:off x="235551" y="745074"/>
          <a:ext cx="3622159" cy="5380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4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11004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1421353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561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sp>
        <p:nvSpPr>
          <p:cNvPr id="79" name="Retângulo 78"/>
          <p:cNvSpPr/>
          <p:nvPr/>
        </p:nvSpPr>
        <p:spPr>
          <a:xfrm>
            <a:off x="7398487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16</a:t>
            </a:r>
            <a:endParaRPr lang="pt-BR" dirty="0"/>
          </a:p>
        </p:txBody>
      </p:sp>
      <p:cxnSp>
        <p:nvCxnSpPr>
          <p:cNvPr id="80" name="Conector reto 79"/>
          <p:cNvCxnSpPr/>
          <p:nvPr/>
        </p:nvCxnSpPr>
        <p:spPr>
          <a:xfrm>
            <a:off x="7589866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7813149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030977" y="3502463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83" name="Retângulo 82"/>
          <p:cNvSpPr/>
          <p:nvPr/>
        </p:nvSpPr>
        <p:spPr>
          <a:xfrm>
            <a:off x="5626395" y="3502463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9</a:t>
            </a:r>
            <a:endParaRPr lang="pt-BR" dirty="0"/>
          </a:p>
        </p:txBody>
      </p:sp>
      <p:sp>
        <p:nvSpPr>
          <p:cNvPr id="84" name="Retângulo 83"/>
          <p:cNvSpPr/>
          <p:nvPr/>
        </p:nvSpPr>
        <p:spPr>
          <a:xfrm>
            <a:off x="6214731" y="3502464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85" name="Retângulo 84"/>
          <p:cNvSpPr/>
          <p:nvPr/>
        </p:nvSpPr>
        <p:spPr>
          <a:xfrm>
            <a:off x="6799521" y="350246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86" name="Retângulo 85"/>
          <p:cNvSpPr/>
          <p:nvPr/>
        </p:nvSpPr>
        <p:spPr>
          <a:xfrm>
            <a:off x="7387856" y="3502463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87" name="Retângulo 86"/>
          <p:cNvSpPr/>
          <p:nvPr/>
        </p:nvSpPr>
        <p:spPr>
          <a:xfrm>
            <a:off x="5045150" y="1805201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11</a:t>
            </a:r>
            <a:endParaRPr lang="pt-BR" dirty="0"/>
          </a:p>
        </p:txBody>
      </p:sp>
      <p:sp>
        <p:nvSpPr>
          <p:cNvPr id="88" name="Retângulo 87"/>
          <p:cNvSpPr/>
          <p:nvPr/>
        </p:nvSpPr>
        <p:spPr>
          <a:xfrm>
            <a:off x="5640568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6228904" y="1805202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90" name="Retângulo 89"/>
          <p:cNvSpPr/>
          <p:nvPr/>
        </p:nvSpPr>
        <p:spPr>
          <a:xfrm>
            <a:off x="6810152" y="1805200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14</a:t>
            </a:r>
            <a:endParaRPr lang="pt-BR" dirty="0"/>
          </a:p>
        </p:txBody>
      </p:sp>
      <p:sp>
        <p:nvSpPr>
          <p:cNvPr id="91" name="Retângulo 90"/>
          <p:cNvSpPr/>
          <p:nvPr/>
        </p:nvSpPr>
        <p:spPr>
          <a:xfrm>
            <a:off x="7398487" y="180520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15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5030977" y="5193040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5626395" y="5193040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4" name="Retângulo 93"/>
          <p:cNvSpPr/>
          <p:nvPr/>
        </p:nvSpPr>
        <p:spPr>
          <a:xfrm>
            <a:off x="6214731" y="5193041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6795979" y="5193039"/>
            <a:ext cx="559981" cy="154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96" name="Retângulo 95"/>
          <p:cNvSpPr/>
          <p:nvPr/>
        </p:nvSpPr>
        <p:spPr>
          <a:xfrm>
            <a:off x="7384314" y="5193040"/>
            <a:ext cx="559981" cy="154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045150" y="100037"/>
            <a:ext cx="559981" cy="15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20</a:t>
            </a:r>
            <a:endParaRPr lang="pt-BR" dirty="0"/>
          </a:p>
        </p:txBody>
      </p:sp>
      <p:sp>
        <p:nvSpPr>
          <p:cNvPr id="98" name="Retângulo 97"/>
          <p:cNvSpPr/>
          <p:nvPr/>
        </p:nvSpPr>
        <p:spPr>
          <a:xfrm>
            <a:off x="5640568" y="100037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19</a:t>
            </a:r>
            <a:endParaRPr lang="pt-BR" dirty="0"/>
          </a:p>
        </p:txBody>
      </p:sp>
      <p:sp>
        <p:nvSpPr>
          <p:cNvPr id="99" name="Retângulo 98"/>
          <p:cNvSpPr/>
          <p:nvPr/>
        </p:nvSpPr>
        <p:spPr>
          <a:xfrm>
            <a:off x="6228904" y="100038"/>
            <a:ext cx="559981" cy="15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6810152" y="100036"/>
            <a:ext cx="559981" cy="154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17</a:t>
            </a:r>
            <a:endParaRPr lang="pt-BR" dirty="0"/>
          </a:p>
        </p:txBody>
      </p:sp>
      <p:cxnSp>
        <p:nvCxnSpPr>
          <p:cNvPr id="101" name="Conector reto 100"/>
          <p:cNvCxnSpPr/>
          <p:nvPr/>
        </p:nvCxnSpPr>
        <p:spPr>
          <a:xfrm>
            <a:off x="519400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41728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792973" y="521430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016256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37067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659395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6976731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7200014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7547345" y="521785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7770628" y="522139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222350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5445633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5803596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6026879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6391931" y="12838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6615214" y="13193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>
            <a:off x="6966090" y="121294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>
            <a:off x="7189373" y="12484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>
            <a:off x="7582779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>
            <a:off x="7806062" y="187882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962548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7185831" y="187527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6406109" y="1868181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6629392" y="1871728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5800054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6023337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5218808" y="1878815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/>
          <p:cNvCxnSpPr/>
          <p:nvPr/>
        </p:nvCxnSpPr>
        <p:spPr>
          <a:xfrm>
            <a:off x="5442091" y="1882362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/>
          <p:cNvCxnSpPr/>
          <p:nvPr/>
        </p:nvCxnSpPr>
        <p:spPr>
          <a:xfrm>
            <a:off x="7557977" y="3558356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/>
          <p:cNvCxnSpPr/>
          <p:nvPr/>
        </p:nvCxnSpPr>
        <p:spPr>
          <a:xfrm>
            <a:off x="7781260" y="3561903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>
            <a:off x="698736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>
            <a:off x="721064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642029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664357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5810693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6033976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/>
          <p:nvPr/>
        </p:nvCxnSpPr>
        <p:spPr>
          <a:xfrm>
            <a:off x="5194005" y="3568990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/>
          <p:nvPr/>
        </p:nvCxnSpPr>
        <p:spPr>
          <a:xfrm>
            <a:off x="5417288" y="3572537"/>
            <a:ext cx="0" cy="14743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8144540" y="100036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8140996" y="1808740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8140996" y="3502462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8140996" y="5193039"/>
            <a:ext cx="0" cy="1548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30613" y="729365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8" name="Chave Direita 7"/>
          <p:cNvSpPr/>
          <p:nvPr/>
        </p:nvSpPr>
        <p:spPr>
          <a:xfrm>
            <a:off x="8222512" y="1648036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8482547" y="1573442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3" name="Chave Direita 72"/>
          <p:cNvSpPr/>
          <p:nvPr/>
        </p:nvSpPr>
        <p:spPr>
          <a:xfrm>
            <a:off x="8240236" y="3324432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8500271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5" name="Chave Direita 74"/>
          <p:cNvSpPr/>
          <p:nvPr/>
        </p:nvSpPr>
        <p:spPr>
          <a:xfrm>
            <a:off x="8240236" y="5032740"/>
            <a:ext cx="108101" cy="2201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/>
          <p:cNvSpPr txBox="1"/>
          <p:nvPr/>
        </p:nvSpPr>
        <p:spPr>
          <a:xfrm>
            <a:off x="8500271" y="4958146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0,5 metros</a:t>
            </a:r>
            <a:endParaRPr lang="pt-BR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8397953" y="23419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78" name="CaixaDeTexto 77"/>
          <p:cNvSpPr txBox="1"/>
          <p:nvPr/>
        </p:nvSpPr>
        <p:spPr>
          <a:xfrm>
            <a:off x="8447569" y="4114069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sp>
        <p:nvSpPr>
          <p:cNvPr id="139" name="CaixaDeTexto 138"/>
          <p:cNvSpPr txBox="1"/>
          <p:nvPr/>
        </p:nvSpPr>
        <p:spPr>
          <a:xfrm>
            <a:off x="8483010" y="5772754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metros</a:t>
            </a:r>
            <a:endParaRPr lang="pt-BR" dirty="0"/>
          </a:p>
        </p:txBody>
      </p:sp>
      <p:cxnSp>
        <p:nvCxnSpPr>
          <p:cNvPr id="140" name="Conector de Seta Reta 139"/>
          <p:cNvCxnSpPr/>
          <p:nvPr/>
        </p:nvCxnSpPr>
        <p:spPr>
          <a:xfrm>
            <a:off x="10161182" y="128388"/>
            <a:ext cx="0" cy="661265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/>
          <p:cNvSpPr txBox="1"/>
          <p:nvPr/>
        </p:nvSpPr>
        <p:spPr>
          <a:xfrm>
            <a:off x="10653374" y="3249838"/>
            <a:ext cx="119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9,5 metros</a:t>
            </a:r>
            <a:endParaRPr lang="pt-BR" dirty="0"/>
          </a:p>
        </p:txBody>
      </p:sp>
      <p:cxnSp>
        <p:nvCxnSpPr>
          <p:cNvPr id="142" name="Conector de Seta Reta 141"/>
          <p:cNvCxnSpPr/>
          <p:nvPr/>
        </p:nvCxnSpPr>
        <p:spPr>
          <a:xfrm>
            <a:off x="5045150" y="1729563"/>
            <a:ext cx="291331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/>
          <p:cNvSpPr txBox="1"/>
          <p:nvPr/>
        </p:nvSpPr>
        <p:spPr>
          <a:xfrm>
            <a:off x="3944939" y="1509882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8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1511" y="1825625"/>
            <a:ext cx="3684182" cy="4351338"/>
          </a:xfrm>
        </p:spPr>
        <p:txBody>
          <a:bodyPr/>
          <a:lstStyle/>
          <a:p>
            <a:r>
              <a:rPr lang="pt-BR" dirty="0" smtClean="0"/>
              <a:t>Montar o experimento</a:t>
            </a:r>
          </a:p>
          <a:p>
            <a:endParaRPr lang="pt-BR" dirty="0" smtClean="0"/>
          </a:p>
          <a:p>
            <a:r>
              <a:rPr lang="pt-BR" dirty="0" smtClean="0"/>
              <a:t>Coleta dos dados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4" y="1805431"/>
            <a:ext cx="8718696" cy="49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981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8544"/>
            <a:ext cx="10515600" cy="51346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Trabalho </a:t>
            </a:r>
            <a:r>
              <a:rPr lang="pt-BR" dirty="0"/>
              <a:t>científico, previamente planejado com base nos fundamentos do método científico e dos </a:t>
            </a:r>
            <a:r>
              <a:rPr lang="pt-BR" dirty="0">
                <a:solidFill>
                  <a:srgbClr val="FF0000"/>
                </a:solidFill>
              </a:rPr>
              <a:t>princípios básicos da experimentação</a:t>
            </a:r>
            <a:r>
              <a:rPr lang="pt-BR" dirty="0"/>
              <a:t>, que tem por objetivo comprovar uma hipótese científica ou </a:t>
            </a:r>
            <a:r>
              <a:rPr lang="pt-BR"/>
              <a:t>um </a:t>
            </a:r>
            <a:r>
              <a:rPr lang="pt-BR" smtClean="0"/>
              <a:t>fenômeno.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Ensaios de Valor de Cultivo e Uso (Feijão)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Tratamento: Elemento </a:t>
            </a:r>
            <a:r>
              <a:rPr lang="pt-BR" dirty="0"/>
              <a:t>ou os elementos cujos efeitos se desejam medir, avaliar ou comparar em </a:t>
            </a:r>
            <a:r>
              <a:rPr lang="pt-BR"/>
              <a:t>um </a:t>
            </a:r>
            <a:r>
              <a:rPr lang="pt-BR" smtClean="0"/>
              <a:t>experimento.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Melhoramento: Tratamento -&gt; Genótipos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Híbrido de milho, linhagens de feijão, clones de cana de açúcar</a:t>
            </a:r>
            <a:r>
              <a:rPr lang="pt-BR" smtClean="0"/>
              <a:t>, progênies.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006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Sorteio - Planilha de Campo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413" y="675981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67" y="2147674"/>
            <a:ext cx="8936864" cy="42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252105"/>
            <a:ext cx="10941785" cy="6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1974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Tabulação dos Dados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383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Média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327873"/>
                  </p:ext>
                </p:extLst>
              </p:nvPr>
            </p:nvGraphicFramePr>
            <p:xfrm>
              <a:off x="1393914" y="2217234"/>
              <a:ext cx="9648000" cy="4532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6981">
                      <a:extLst>
                        <a:ext uri="{9D8B030D-6E8A-4147-A177-3AD203B41FA5}">
                          <a16:colId xmlns:a16="http://schemas.microsoft.com/office/drawing/2014/main" val="1300480106"/>
                        </a:ext>
                      </a:extLst>
                    </a:gridCol>
                    <a:gridCol w="1042949">
                      <a:extLst>
                        <a:ext uri="{9D8B030D-6E8A-4147-A177-3AD203B41FA5}">
                          <a16:colId xmlns:a16="http://schemas.microsoft.com/office/drawing/2014/main" val="2178146504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025515753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990688818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1408386177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4104786871"/>
                        </a:ext>
                      </a:extLst>
                    </a:gridCol>
                    <a:gridCol w="1363614">
                      <a:extLst>
                        <a:ext uri="{9D8B030D-6E8A-4147-A177-3AD203B41FA5}">
                          <a16:colId xmlns:a16="http://schemas.microsoft.com/office/drawing/2014/main" val="2271253381"/>
                        </a:ext>
                      </a:extLst>
                    </a:gridCol>
                  </a:tblGrid>
                  <a:tr h="558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Tratamentos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Repetições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99" r="-1786" b="-3514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7223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40260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224000" r="-1786" b="-6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8755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24000" r="-1786" b="-58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76105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1327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517105" r="-1786" b="-3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99324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Totais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.j</a:t>
                          </a:r>
                          <a:endParaRPr lang="pt-BR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.1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.2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.r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b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Y</a:t>
                          </a:r>
                          <a:r>
                            <a:rPr lang="pt-BR" sz="2400" b="1" kern="1200" baseline="-250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7589" t="-347407" r="-1786" b="-11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5633100"/>
                      </a:ext>
                    </a:extLst>
                  </a:tr>
                  <a:tr h="86442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25352" r="-441980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930" t="-425352" r="-65290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8969" t="-425352" r="-403587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 smtClean="0">
                              <a:solidFill>
                                <a:schemeClr val="tx1"/>
                              </a:solidFill>
                            </a:rPr>
                            <a:t>...</a:t>
                          </a:r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589" t="-425352" r="-2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7589" t="-425352" r="-101786" b="-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4969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/>
          <p:cNvSpPr/>
          <p:nvPr/>
        </p:nvSpPr>
        <p:spPr>
          <a:xfrm>
            <a:off x="5479312" y="1329313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22921" y="1547465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93914" y="1371887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0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004391" y="242808"/>
            <a:ext cx="333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r: número de repetições</a:t>
            </a:r>
          </a:p>
          <a:p>
            <a:r>
              <a:rPr lang="pt-BR" sz="2400" dirty="0"/>
              <a:t>j :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r </a:t>
            </a:r>
          </a:p>
        </p:txBody>
      </p:sp>
      <p:sp>
        <p:nvSpPr>
          <p:cNvPr id="6" name="Retângulo 5"/>
          <p:cNvSpPr/>
          <p:nvPr/>
        </p:nvSpPr>
        <p:spPr>
          <a:xfrm>
            <a:off x="9053563" y="427473"/>
            <a:ext cx="1844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/>
              <a:t>. </a:t>
            </a:r>
            <a:r>
              <a:rPr lang="pt-BR" sz="2400" dirty="0"/>
              <a:t>: Somatório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58226" y="242809"/>
            <a:ext cx="347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t: número de tratamentos</a:t>
            </a:r>
          </a:p>
          <a:p>
            <a:r>
              <a:rPr lang="pt-BR" sz="2400" dirty="0"/>
              <a:t>i = 1, 2</a:t>
            </a:r>
            <a:r>
              <a:rPr lang="pt-BR" sz="2400"/>
              <a:t>, </a:t>
            </a:r>
            <a:r>
              <a:rPr lang="pt-BR" sz="2400" smtClean="0"/>
              <a:t>..., </a:t>
            </a:r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tratamentos: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" y="1281860"/>
                <a:ext cx="4912966" cy="2395849"/>
              </a:xfrm>
              <a:prstGeom prst="rect">
                <a:avLst/>
              </a:prstGeom>
              <a:blipFill>
                <a:blip r:embed="rId2"/>
                <a:stretch>
                  <a:fillRect l="-1733" t="-24557" b="-1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Totais de repetições: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pt-BR" sz="2400" dirty="0" smtClean="0"/>
              </a:p>
              <a:p>
                <a:r>
                  <a:rPr lang="pt-BR" sz="2400" dirty="0" err="1" smtClean="0"/>
                  <a:t>Ex</a:t>
                </a:r>
                <a:r>
                  <a:rPr lang="pt-BR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pt-BR" sz="2400" dirty="0" smtClean="0"/>
                  <a:t> </a:t>
                </a:r>
                <a:r>
                  <a:rPr lang="pt-BR" sz="2400" smtClean="0"/>
                  <a:t>+ ... </a:t>
                </a:r>
                <a:r>
                  <a:rPr lang="pt-BR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dirty="0" smtClean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Médias de </a:t>
                </a:r>
                <a:r>
                  <a:rPr lang="pt-BR" sz="2400" dirty="0"/>
                  <a:t>tratamentos</a:t>
                </a:r>
                <a:r>
                  <a:rPr lang="pt-BR" sz="24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 smtClean="0"/>
              </a:p>
              <a:p>
                <a:r>
                  <a:rPr lang="pt-BR" sz="2400" dirty="0" smtClean="0"/>
                  <a:t>Ex</a:t>
                </a:r>
                <a:r>
                  <a:rPr lang="pt-B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r>
                          <m:rPr>
                            <m:nor/>
                          </m:rPr>
                          <a:rPr lang="pt-BR" sz="2400" dirty="0" smtClean="0"/>
                          <m:t>...</m:t>
                        </m:r>
                        <m:r>
                          <m:rPr>
                            <m:nor/>
                          </m:rPr>
                          <a:rPr lang="pt-BR" sz="2400" dirty="0"/>
                          <m:t> +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 smtClean="0"/>
                  <a:t> </a:t>
                </a:r>
                <a:endParaRPr lang="pt-BR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58" y="1279659"/>
                <a:ext cx="5760025" cy="2409121"/>
              </a:xfrm>
              <a:prstGeom prst="rect">
                <a:avLst/>
              </a:prstGeom>
              <a:blipFill>
                <a:blip r:embed="rId3"/>
                <a:stretch>
                  <a:fillRect l="-1584" t="-1008" b="-1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sz="2400" dirty="0" smtClean="0"/>
                  <a:t>Total Geral: </a:t>
                </a:r>
                <a:endParaRPr lang="pt-BR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r>
                        <m:rPr>
                          <m:nor/>
                        </m:rPr>
                        <a:rPr lang="pt-BR" sz="2400" dirty="0" smtClean="0"/>
                        <m:t>...</m:t>
                      </m:r>
                      <m:r>
                        <m:rPr>
                          <m:nor/>
                        </m:rPr>
                        <a:rPr lang="pt-BR" sz="2400" dirty="0"/>
                        <m:t> + 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Média Geral: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r>
                            <m:rPr>
                              <m:nor/>
                            </m:rPr>
                            <a:rPr lang="pt-BR" sz="2400" dirty="0" smtClean="0"/>
                            <m:t>...</m:t>
                          </m:r>
                          <m:r>
                            <m:rPr>
                              <m:nor/>
                            </m:rPr>
                            <a:rPr lang="pt-BR" sz="2400" dirty="0"/>
                            <m:t> +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8" y="3976019"/>
                <a:ext cx="11667460" cy="2679451"/>
              </a:xfrm>
              <a:prstGeom prst="rect">
                <a:avLst/>
              </a:prstGeom>
              <a:blipFill>
                <a:blip r:embed="rId4"/>
                <a:stretch>
                  <a:fillRect l="-731" t="-15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991" y="-1761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Modelo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97" y="1307953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valor observado referente à variável Y na unidade experimental que recebeu o tratamento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na repetição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.</a:t>
                </a:r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m: média de todos os valores possíveis da variável resposta (</a:t>
                </a:r>
                <a:r>
                  <a:rPr lang="pt-BR" smtClean="0"/>
                  <a:t>constante). </a:t>
                </a:r>
                <a:r>
                  <a:rPr lang="pt-BR" dirty="0" smtClean="0"/>
                  <a:t>(efeito fixo)</a:t>
                </a:r>
              </a:p>
              <a:p>
                <a:endParaRPr lang="pt-B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 smtClean="0"/>
                  <a:t>: efeito do tratamento (efeito pode ser fixo ou </a:t>
                </a:r>
                <a:r>
                  <a:rPr lang="pt-BR" smtClean="0"/>
                  <a:t>aleatório). </a:t>
                </a:r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: erro experimental associado ao valor observado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</a:t>
                </a:r>
                <a:r>
                  <a:rPr lang="pt-BR" dirty="0"/>
                  <a:t>C</a:t>
                </a:r>
                <a:r>
                  <a:rPr lang="pt-BR" dirty="0" smtClean="0"/>
                  <a:t>ontribuição da variação não controlada referente à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. (efeito </a:t>
                </a:r>
                <a:r>
                  <a:rPr lang="pt-BR" dirty="0" err="1" smtClean="0"/>
                  <a:t>aleaório</a:t>
                </a:r>
                <a:r>
                  <a:rPr lang="pt-BR" dirty="0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8" y="2167327"/>
                <a:ext cx="10838121" cy="3262303"/>
              </a:xfrm>
              <a:prstGeom prst="rect">
                <a:avLst/>
              </a:prstGeom>
              <a:blipFill>
                <a:blip r:embed="rId3"/>
                <a:stretch>
                  <a:fillRect l="-506" t="-935" r="-225" b="-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Análise de Variância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Análise cujo o intuito é decompor a variação total nas fontes de variação do </a:t>
            </a:r>
            <a:r>
              <a:rPr lang="pt-BR" smtClean="0"/>
              <a:t>modelo adotado.</a:t>
            </a:r>
            <a:endParaRPr lang="pt-BR" dirty="0" smtClean="0"/>
          </a:p>
          <a:p>
            <a:r>
              <a:rPr lang="pt-BR" dirty="0" smtClean="0"/>
              <a:t>O intuito é testar o efeito das fontes de variação</a:t>
            </a:r>
            <a:endParaRPr lang="pt-BR" dirty="0"/>
          </a:p>
          <a:p>
            <a:r>
              <a:rPr lang="pt-BR" dirty="0" smtClean="0"/>
              <a:t>O modelo adotado é definido pelo delineamento </a:t>
            </a:r>
            <a:r>
              <a:rPr lang="pt-BR" smtClean="0"/>
              <a:t>estatístico utilizado.</a:t>
            </a: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05" y="3604777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65998" y="4776515"/>
          <a:ext cx="6660000" cy="1462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SQ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QM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Tratamento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18061.37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2006.82 </a:t>
                      </a:r>
                      <a:r>
                        <a:rPr lang="pt-BR" sz="1600" u="none" strike="noStrike" dirty="0" smtClean="0">
                          <a:effectLst/>
                        </a:rPr>
                        <a:t>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Resíduo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75.27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smtClean="0">
                          <a:effectLst/>
                        </a:rPr>
                        <a:t>3.76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smtClean="0">
                          <a:effectLst/>
                        </a:rPr>
                        <a:t>Média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81,97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684669" y="4086464"/>
            <a:ext cx="666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mtClean="0"/>
              <a:t>Tabela 1. </a:t>
            </a:r>
            <a:r>
              <a:rPr lang="pt-BR" dirty="0" smtClean="0"/>
              <a:t>Resumo da análise de variância do percentual de absorção de água de dez linhagens </a:t>
            </a:r>
            <a:r>
              <a:rPr lang="pt-BR" smtClean="0"/>
              <a:t>de feijão.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684669" y="6238790"/>
            <a:ext cx="6660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</a:rPr>
              <a:t>ns, </a:t>
            </a:r>
            <a:r>
              <a:rPr lang="en-US" sz="1200" dirty="0">
                <a:latin typeface="Times New Roman" panose="02020603050405020304" pitchFamily="18" charset="0"/>
              </a:rPr>
              <a:t>** </a:t>
            </a:r>
            <a:r>
              <a:rPr lang="en-US" sz="1200" dirty="0" smtClean="0">
                <a:latin typeface="Times New Roman" panose="02020603050405020304" pitchFamily="18" charset="0"/>
              </a:rPr>
              <a:t>e *: </a:t>
            </a:r>
            <a:r>
              <a:rPr lang="en-US" sz="1200" dirty="0" err="1" smtClean="0">
                <a:latin typeface="Times New Roman" panose="02020603050405020304" pitchFamily="18" charset="0"/>
              </a:rPr>
              <a:t>não</a:t>
            </a:r>
            <a:r>
              <a:rPr lang="en-US" sz="1200" dirty="0" smtClean="0">
                <a:latin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e </a:t>
            </a:r>
            <a:r>
              <a:rPr lang="en-US" sz="12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200" dirty="0" smtClean="0">
                <a:latin typeface="Times New Roman" panose="02020603050405020304" pitchFamily="18" charset="0"/>
              </a:rPr>
              <a:t> a 1% e 5</a:t>
            </a:r>
            <a:r>
              <a:rPr lang="en-US" sz="1200" smtClean="0">
                <a:latin typeface="Times New Roman" panose="02020603050405020304" pitchFamily="18" charset="0"/>
              </a:rPr>
              <a:t>%, respectivamente. </a:t>
            </a:r>
            <a:endParaRPr lang="en-US" sz="12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6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Pressuposições quando ao modelo</a:t>
                </a:r>
              </a:p>
              <a:p>
                <a:pPr lvl="1"/>
                <a:r>
                  <a:rPr lang="pt-BR" dirty="0" smtClean="0"/>
                  <a:t>Os efeitos dos modelos devem ser aditivos</a:t>
                </a:r>
              </a:p>
              <a:p>
                <a:pPr lvl="1"/>
                <a:r>
                  <a:rPr lang="pt-BR" dirty="0" smtClean="0"/>
                  <a:t>Os erros experimentais devem ser normalmente distribuídos, independentes, com média zero e </a:t>
                </a:r>
                <a:r>
                  <a:rPr lang="pt-BR" smtClean="0"/>
                  <a:t>variância comum.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𝑁𝐼𝐷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dirty="0" smtClean="0"/>
                  <a:t>Os erros tem distribuição normal</a:t>
                </a:r>
              </a:p>
              <a:p>
                <a:pPr lvl="2"/>
                <a:r>
                  <a:rPr lang="pt-BR" dirty="0" smtClean="0"/>
                  <a:t>Os erros não são correlacionados</a:t>
                </a:r>
              </a:p>
              <a:p>
                <a:pPr lvl="2"/>
                <a:r>
                  <a:rPr lang="pt-BR" dirty="0" smtClean="0"/>
                  <a:t>A média dos erros é zero</a:t>
                </a:r>
              </a:p>
              <a:p>
                <a:pPr lvl="2"/>
                <a:r>
                  <a:rPr lang="pt-BR" dirty="0" smtClean="0"/>
                  <a:t>Todos os erros têm a mesma variância – homogeneidade de variâncias</a:t>
                </a:r>
              </a:p>
              <a:p>
                <a:pPr lvl="2"/>
                <a:endParaRPr lang="pt-BR" dirty="0"/>
              </a:p>
              <a:p>
                <a:r>
                  <a:rPr lang="pt-BR" dirty="0" smtClean="0"/>
                  <a:t>Importância: As pressuposições sobre a normalidade dos erros é necessária para validar os testes </a:t>
                </a:r>
                <a:r>
                  <a:rPr lang="pt-BR" smtClean="0"/>
                  <a:t>de hipóteses.</a:t>
                </a:r>
                <a:endParaRPr lang="pt-BR" dirty="0" smtClean="0"/>
              </a:p>
              <a:p>
                <a:pPr lvl="2"/>
                <a:endParaRPr lang="pt-BR" dirty="0" smtClean="0"/>
              </a:p>
              <a:p>
                <a:pPr marL="914400" lvl="2" indent="0"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 b="-7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81"/>
          <p:cNvSpPr txBox="1">
            <a:spLocks noChangeArrowheads="1"/>
          </p:cNvSpPr>
          <p:nvPr/>
        </p:nvSpPr>
        <p:spPr bwMode="auto">
          <a:xfrm>
            <a:off x="1461247" y="1385795"/>
            <a:ext cx="96998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400" dirty="0" err="1">
                <a:latin typeface="+mn-lt"/>
                <a:cs typeface="+mn-cs"/>
              </a:rPr>
              <a:t>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caso</a:t>
            </a:r>
            <a:r>
              <a:rPr lang="en-US" altLang="en-US" sz="2400" dirty="0">
                <a:latin typeface="+mn-lt"/>
                <a:cs typeface="+mn-cs"/>
              </a:rPr>
              <a:t> de </a:t>
            </a:r>
            <a:r>
              <a:rPr lang="en-US" altLang="en-US" sz="2400" dirty="0" err="1">
                <a:latin typeface="+mn-lt"/>
                <a:cs typeface="+mn-cs"/>
              </a:rPr>
              <a:t>violações</a:t>
            </a:r>
            <a:r>
              <a:rPr lang="en-US" altLang="en-US" sz="2400" dirty="0">
                <a:latin typeface="+mn-lt"/>
                <a:cs typeface="+mn-cs"/>
              </a:rPr>
              <a:t> dos </a:t>
            </a:r>
            <a:r>
              <a:rPr lang="en-US" altLang="en-US" sz="2400" dirty="0" err="1">
                <a:latin typeface="+mn-lt"/>
                <a:cs typeface="+mn-cs"/>
              </a:rPr>
              <a:t>requisitos</a:t>
            </a:r>
            <a:r>
              <a:rPr lang="en-US" altLang="en-US" sz="2400" dirty="0">
                <a:latin typeface="+mn-lt"/>
                <a:cs typeface="+mn-cs"/>
              </a:rPr>
              <a:t> da </a:t>
            </a:r>
            <a:r>
              <a:rPr lang="en-US" altLang="en-US" sz="2400" dirty="0" smtClean="0">
                <a:latin typeface="+mn-lt"/>
                <a:cs typeface="+mn-cs"/>
              </a:rPr>
              <a:t>ANOVA</a:t>
            </a:r>
            <a:r>
              <a:rPr lang="en-US" altLang="en-US" sz="2400" dirty="0">
                <a:latin typeface="+mn-lt"/>
                <a:cs typeface="+mn-cs"/>
              </a:rPr>
              <a:t>, as </a:t>
            </a:r>
            <a:r>
              <a:rPr lang="en-US" altLang="en-US" sz="2400" dirty="0" err="1">
                <a:latin typeface="+mn-lt"/>
                <a:cs typeface="+mn-cs"/>
              </a:rPr>
              <a:t>conclusões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obtidas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podem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não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>
                <a:latin typeface="+mn-lt"/>
                <a:cs typeface="+mn-cs"/>
              </a:rPr>
              <a:t>ter</a:t>
            </a:r>
            <a:r>
              <a:rPr lang="en-US" altLang="en-US" sz="2400" dirty="0">
                <a:latin typeface="+mn-lt"/>
                <a:cs typeface="+mn-cs"/>
              </a:rPr>
              <a:t> </a:t>
            </a:r>
            <a:r>
              <a:rPr lang="en-US" altLang="en-US" sz="2400" dirty="0" err="1" smtClean="0">
                <a:latin typeface="+mn-lt"/>
                <a:cs typeface="+mn-cs"/>
              </a:rPr>
              <a:t>validade</a:t>
            </a:r>
            <a:r>
              <a:rPr lang="en-US" altLang="en-US" sz="2400" dirty="0" smtClean="0">
                <a:latin typeface="+mn-lt"/>
                <a:cs typeface="+mn-cs"/>
              </a:rPr>
              <a:t>.</a:t>
            </a:r>
            <a:endParaRPr lang="en-US" altLang="en-US" sz="2400" dirty="0">
              <a:latin typeface="+mn-lt"/>
              <a:cs typeface="+mn-cs"/>
            </a:endParaRPr>
          </a:p>
        </p:txBody>
      </p:sp>
      <p:sp>
        <p:nvSpPr>
          <p:cNvPr id="22555" name="Text Box 159">
            <a:extLst/>
          </p:cNvPr>
          <p:cNvSpPr txBox="1">
            <a:spLocks noChangeArrowheads="1"/>
          </p:cNvSpPr>
          <p:nvPr/>
        </p:nvSpPr>
        <p:spPr bwMode="auto">
          <a:xfrm>
            <a:off x="1461247" y="2876571"/>
            <a:ext cx="1045284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Transformação</a:t>
            </a:r>
            <a:r>
              <a:rPr lang="en-US" sz="2000" dirty="0"/>
              <a:t> dos dados</a:t>
            </a:r>
          </a:p>
          <a:p>
            <a:pPr algn="just">
              <a:buFontTx/>
              <a:buChar char="•"/>
              <a:defRPr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lineares</a:t>
            </a:r>
            <a:r>
              <a:rPr lang="en-US" sz="2000" dirty="0"/>
              <a:t> </a:t>
            </a:r>
            <a:r>
              <a:rPr lang="en-US" sz="2000" dirty="0" err="1"/>
              <a:t>generalizados</a:t>
            </a:r>
            <a:endParaRPr lang="en-US" sz="2000" dirty="0"/>
          </a:p>
          <a:p>
            <a:pPr indent="-914400" algn="just">
              <a:defRPr/>
            </a:pPr>
            <a:r>
              <a:rPr lang="en-US" sz="2000" dirty="0"/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Testes </a:t>
            </a:r>
            <a:r>
              <a:rPr lang="en-US" sz="2000" dirty="0" err="1"/>
              <a:t>não-paramétricos</a:t>
            </a:r>
            <a:endParaRPr lang="en-US" sz="2000" dirty="0"/>
          </a:p>
          <a:p>
            <a:pPr indent="-914400" algn="just">
              <a:defRPr/>
            </a:pPr>
            <a:r>
              <a:rPr lang="pt-BR" sz="2000" dirty="0"/>
              <a:t>	CAMPOS</a:t>
            </a:r>
            <a:r>
              <a:rPr lang="pt-BR" sz="2000"/>
              <a:t>, </a:t>
            </a:r>
            <a:r>
              <a:rPr lang="pt-BR" sz="2000" smtClean="0"/>
              <a:t>H. </a:t>
            </a:r>
            <a:r>
              <a:rPr lang="pt-BR" sz="2000" dirty="0"/>
              <a:t>(</a:t>
            </a:r>
            <a:r>
              <a:rPr lang="pt-BR" sz="2000"/>
              <a:t>1983</a:t>
            </a:r>
            <a:r>
              <a:rPr lang="pt-BR" sz="2000" smtClean="0"/>
              <a:t>). </a:t>
            </a:r>
            <a:r>
              <a:rPr lang="pt-BR" sz="2000" dirty="0"/>
              <a:t>Estatística Experimental Não - Paramétrica</a:t>
            </a:r>
            <a:r>
              <a:rPr lang="pt-BR" sz="2000"/>
              <a:t>, </a:t>
            </a:r>
            <a:r>
              <a:rPr lang="pt-BR" sz="2000" smtClean="0"/>
              <a:t>ESALQ/USP. Piracicaba.</a:t>
            </a:r>
            <a:endParaRPr lang="en-US" sz="2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64325" y="398163"/>
            <a:ext cx="10515600" cy="84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mtClean="0"/>
              <a:t>Modelo Matemático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32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2062163" y="104047"/>
            <a:ext cx="8248650" cy="7694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" panose="020406040505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Transformação dos dados</a:t>
            </a:r>
          </a:p>
        </p:txBody>
      </p:sp>
      <p:graphicFrame>
        <p:nvGraphicFramePr>
          <p:cNvPr id="108708" name="Group 164">
            <a:extLst/>
          </p:cNvPr>
          <p:cNvGraphicFramePr>
            <a:graphicFrameLocks noGrp="1"/>
          </p:cNvGraphicFramePr>
          <p:nvPr>
            <p:extLst/>
          </p:nvPr>
        </p:nvGraphicFramePr>
        <p:xfrm>
          <a:off x="3685381" y="3844926"/>
          <a:ext cx="4664075" cy="2621916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Raiz quadrada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Logarítimica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Dados de contagem e Não aditividade do modelo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Arco seno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Proporções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6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357438"/>
            <a:ext cx="7105650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1"/>
          <a:stretch>
            <a:fillRect/>
          </a:stretch>
        </p:blipFill>
        <p:spPr bwMode="auto">
          <a:xfrm>
            <a:off x="4152900" y="1012825"/>
            <a:ext cx="37290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555" y="92894"/>
            <a:ext cx="11435954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1598565" y="2671462"/>
          <a:ext cx="833683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526758670"/>
                    </a:ext>
                  </a:extLst>
                </a:gridCol>
                <a:gridCol w="1067749">
                  <a:extLst>
                    <a:ext uri="{9D8B030D-6E8A-4147-A177-3AD203B41FA5}">
                      <a16:colId xmlns:a16="http://schemas.microsoft.com/office/drawing/2014/main" val="904437843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4266241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73365556"/>
                    </a:ext>
                  </a:extLst>
                </a:gridCol>
                <a:gridCol w="1288868">
                  <a:extLst>
                    <a:ext uri="{9D8B030D-6E8A-4147-A177-3AD203B41FA5}">
                      <a16:colId xmlns:a16="http://schemas.microsoft.com/office/drawing/2014/main" val="2847643783"/>
                    </a:ext>
                  </a:extLst>
                </a:gridCol>
                <a:gridCol w="955710">
                  <a:extLst>
                    <a:ext uri="{9D8B030D-6E8A-4147-A177-3AD203B41FA5}">
                      <a16:colId xmlns:a16="http://schemas.microsoft.com/office/drawing/2014/main" val="2974832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FV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GL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SQ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Blocos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39951212,25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133170070,75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2,33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76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Tratamentos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17083489,25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5694496,42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0,99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2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Erro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51533996,25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5725999,58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4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Não aditividade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51440431,50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4398,27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Resíduo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93564,75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11695,59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95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108568697,75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71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Média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1021,12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CV(%)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234,34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5812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598565" y="2074915"/>
            <a:ext cx="85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5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Repetição</a:t>
            </a:r>
            <a:r>
              <a:rPr lang="pt-BR" dirty="0" smtClean="0"/>
              <a:t>: consiste em aplicar o mesmo tratamento a várias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Permite </a:t>
            </a:r>
            <a:r>
              <a:rPr lang="pt-BR" dirty="0"/>
              <a:t>o</a:t>
            </a:r>
            <a:r>
              <a:rPr lang="pt-BR" dirty="0" smtClean="0"/>
              <a:t>bter a estimativa do erro experimental e da variância ambiental V(M)</a:t>
            </a:r>
          </a:p>
          <a:p>
            <a:pPr marL="0" indent="0" algn="just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3048000" y="4584334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225143" y="4005940"/>
            <a:ext cx="173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Experimento 1</a:t>
            </a:r>
          </a:p>
        </p:txBody>
      </p:sp>
    </p:spTree>
    <p:extLst>
      <p:ext uri="{BB962C8B-B14F-4D97-AF65-F5344CB8AC3E}">
        <p14:creationId xmlns:p14="http://schemas.microsoft.com/office/powerpoint/2010/main" val="394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566789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∗[</m:t>
                          </m:r>
                          <m:nary>
                            <m:naryPr>
                              <m:chr m:val="∑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  <m:t>..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]²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𝑆𝑄𝑇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𝑆𝑄𝐵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7" y="2522868"/>
                <a:ext cx="7050776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𝑄𝑀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031724"/>
                <a:ext cx="3637983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  <m:r>
                                <a:rPr lang="pt-BR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pt-BR" sz="1600" u="none" strike="noStrike" dirty="0" smtClean="0">
                              <a:effectLst/>
                            </a:rPr>
                            <a:t>1021.125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847669"/>
                  </p:ext>
                </p:extLst>
              </p:nvPr>
            </p:nvGraphicFramePr>
            <p:xfrm>
              <a:off x="5355773" y="4505559"/>
              <a:ext cx="642799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0456">
                      <a:extLst>
                        <a:ext uri="{9D8B030D-6E8A-4147-A177-3AD203B41FA5}">
                          <a16:colId xmlns:a16="http://schemas.microsoft.com/office/drawing/2014/main" val="1160411450"/>
                        </a:ext>
                      </a:extLst>
                    </a:gridCol>
                    <a:gridCol w="1266891">
                      <a:extLst>
                        <a:ext uri="{9D8B030D-6E8A-4147-A177-3AD203B41FA5}">
                          <a16:colId xmlns:a16="http://schemas.microsoft.com/office/drawing/2014/main" val="4289860504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07954219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796126753"/>
                        </a:ext>
                      </a:extLst>
                    </a:gridCol>
                    <a:gridCol w="935549">
                      <a:extLst>
                        <a:ext uri="{9D8B030D-6E8A-4147-A177-3AD203B41FA5}">
                          <a16:colId xmlns:a16="http://schemas.microsoft.com/office/drawing/2014/main" val="2658171849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4065172691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Tratamento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Repetições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9639" r="-995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383639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416348478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10925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1147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1564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1390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3756.5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53364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192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181.25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89841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116.25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95971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30.5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599159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538" t="-568889" r="-468817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2808.25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349.5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507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smtClean="0">
                              <a:effectLst/>
                            </a:rPr>
                            <a:t>419.75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425871" t="-568889" r="-995" b="-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041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CaixaDeTexto 11"/>
          <p:cNvSpPr txBox="1"/>
          <p:nvPr/>
        </p:nvSpPr>
        <p:spPr>
          <a:xfrm>
            <a:off x="5355774" y="385922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Número de nematoides por vasos infectando plantas de figo em diferentes datas </a:t>
            </a:r>
            <a:r>
              <a:rPr lang="pt-BR" smtClean="0"/>
              <a:t>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252549" y="62447"/>
            <a:ext cx="11625942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4019415"/>
                <a:ext cx="406662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9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𝑟𝑎𝑛𝑠𝑓𝑜𝑟𝑚𝑎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𝑙𝑜𝑔𝑎𝑟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𝑡𝑚𝑖𝑐𝑎</m:t>
                    </m:r>
                  </m:oMath>
                </a14:m>
                <a:r>
                  <a:rPr lang="pt-BR" sz="2800" dirty="0" smtClean="0"/>
                  <a:t> – log(x)</a:t>
                </a:r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12" y="1495387"/>
                <a:ext cx="5895204" cy="523220"/>
              </a:xfrm>
              <a:prstGeom prst="rect">
                <a:avLst/>
              </a:prstGeom>
              <a:blipFill>
                <a:blip r:embed="rId2"/>
                <a:stretch>
                  <a:fillRect t="-10465" r="-1241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2960917" y="2213308"/>
            <a:ext cx="642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Logaritmo do número de nematoides por vasos infectando plantas de figo em diferentes datas de inoculação.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22217" y="62447"/>
            <a:ext cx="11392411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6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pt-BR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433846"/>
                  </p:ext>
                </p:extLst>
              </p:nvPr>
            </p:nvGraphicFramePr>
            <p:xfrm>
              <a:off x="3065961" y="2859639"/>
              <a:ext cx="6182544" cy="178441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21617">
                      <a:extLst>
                        <a:ext uri="{9D8B030D-6E8A-4147-A177-3AD203B41FA5}">
                          <a16:colId xmlns:a16="http://schemas.microsoft.com/office/drawing/2014/main" val="3884833706"/>
                        </a:ext>
                      </a:extLst>
                    </a:gridCol>
                    <a:gridCol w="1144915">
                      <a:extLst>
                        <a:ext uri="{9D8B030D-6E8A-4147-A177-3AD203B41FA5}">
                          <a16:colId xmlns:a16="http://schemas.microsoft.com/office/drawing/2014/main" val="2826942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539502833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222441074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951279140"/>
                        </a:ext>
                      </a:extLst>
                    </a:gridCol>
                    <a:gridCol w="1004003">
                      <a:extLst>
                        <a:ext uri="{9D8B030D-6E8A-4147-A177-3AD203B41FA5}">
                          <a16:colId xmlns:a16="http://schemas.microsoft.com/office/drawing/2014/main" val="602851596"/>
                        </a:ext>
                      </a:extLst>
                    </a:gridCol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</a:t>
                          </a:r>
                        </a:p>
                      </a:txBody>
                      <a:tcPr marL="7620" marR="7620" marT="7620" marB="0" anchor="ctr"/>
                    </a:tc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16364" t="-9639" r="-1212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8831003"/>
                      </a:ext>
                    </a:extLst>
                  </a:tr>
                  <a:tr h="25146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6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9761159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4.0384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3.0596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3.1942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3.1430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3.3588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89445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2.1790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2.3820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2.1492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2.2484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15125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270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1.9395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1.8865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2.2625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2.0719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2.0401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789332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360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1.4624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1.3617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1.6021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1.4771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1.4758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802636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3"/>
                          <a:stretch>
                            <a:fillRect l="-595" t="-568889" r="-505952" b="-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2.4309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2.1217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2.3602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2.2103</a:t>
                          </a: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2.2808</a:t>
                          </a:r>
                        </a:p>
                      </a:txBody>
                      <a:tcPr marL="7620" marR="7620" marT="762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094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47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1" y="62447"/>
            <a:ext cx="11348868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aditividade dos efeitos </a:t>
            </a:r>
            <a:r>
              <a:rPr lang="pt-BR" dirty="0"/>
              <a:t>dos </a:t>
            </a:r>
            <a:r>
              <a:rPr lang="pt-BR" dirty="0" smtClean="0"/>
              <a:t>modelos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45" y="1468758"/>
                <a:ext cx="3752309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1481636" y="2428759"/>
            <a:ext cx="86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Análise de variância do logaritmo número de </a:t>
            </a:r>
            <a:r>
              <a:rPr lang="pt-BR" dirty="0" err="1" smtClean="0"/>
              <a:t>nematóides</a:t>
            </a:r>
            <a:r>
              <a:rPr lang="pt-BR" dirty="0" smtClean="0"/>
              <a:t> por plantas de figo, obtido no experimento de época de inoculação.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𝑎𝑑𝑖𝑡𝑖𝑣𝑜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63" y="6118163"/>
                <a:ext cx="3327834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60"/>
          <p:cNvGraphicFramePr>
            <a:graphicFrameLocks noGrp="1"/>
          </p:cNvGraphicFramePr>
          <p:nvPr>
            <p:extLst/>
          </p:nvPr>
        </p:nvGraphicFramePr>
        <p:xfrm>
          <a:off x="1498327" y="3075090"/>
          <a:ext cx="8670925" cy="2689228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FV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P-valor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Blocos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0.23648395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Tratamentos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7.47632006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2.49210669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53.99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0.53561403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Não </a:t>
                      </a: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aditividade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0.166347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3.60 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0.0942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Resíduo</a:t>
                      </a: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0.36926703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0.04615838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pt-B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8.24841803 </a:t>
                      </a: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2592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871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1025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825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920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842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836625"/>
                  </p:ext>
                </p:extLst>
              </p:nvPr>
            </p:nvGraphicFramePr>
            <p:xfrm>
              <a:off x="2532383" y="1818147"/>
              <a:ext cx="7404099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11864">
                      <a:extLst>
                        <a:ext uri="{9D8B030D-6E8A-4147-A177-3AD203B41FA5}">
                          <a16:colId xmlns:a16="http://schemas.microsoft.com/office/drawing/2014/main" val="2044554481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3747680989"/>
                        </a:ext>
                      </a:extLst>
                    </a:gridCol>
                    <a:gridCol w="750575">
                      <a:extLst>
                        <a:ext uri="{9D8B030D-6E8A-4147-A177-3AD203B41FA5}">
                          <a16:colId xmlns:a16="http://schemas.microsoft.com/office/drawing/2014/main" val="1326695562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7045803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1846159826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63167176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159465209"/>
                        </a:ext>
                      </a:extLst>
                    </a:gridCol>
                    <a:gridCol w="938217">
                      <a:extLst>
                        <a:ext uri="{9D8B030D-6E8A-4147-A177-3AD203B41FA5}">
                          <a16:colId xmlns:a16="http://schemas.microsoft.com/office/drawing/2014/main" val="2849816041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Tratamentos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Repetições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90260" t="-11828" r="-1299" b="-27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089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0740349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A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2370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1687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2592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2283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2910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3020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233749.6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119566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B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1527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1025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920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75558.8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3022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C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562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321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636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317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485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842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40126.17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405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D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173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132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150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129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227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smtClean="0">
                              <a:effectLst/>
                            </a:rPr>
                            <a:t>1502.267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1491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E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193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71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82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62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96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44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2791.867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0103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3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233479,6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1502,267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155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5979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4310091" cy="628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5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en-US" dirty="0" smtClean="0">
                    <a:solidFill>
                      <a:srgbClr val="FF0000"/>
                    </a:solidFill>
                  </a:rPr>
                  <a:t>Rejeito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155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pt-BR">
                        <a:solidFill>
                          <a:srgbClr val="FF0000"/>
                        </a:solidFill>
                      </a:rPr>
                      <m:t>5979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150466" cy="396006"/>
              </a:xfrm>
              <a:prstGeom prst="rect">
                <a:avLst/>
              </a:prstGeom>
              <a:blipFill>
                <a:blip r:embed="rId6"/>
                <a:stretch>
                  <a:fillRect l="-793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2444596" y="1448815"/>
            <a:ext cx="55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Número de pulgões coletados 36 horas após pulverização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11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2" y="98231"/>
            <a:ext cx="6938683" cy="66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77369" y="62447"/>
            <a:ext cx="11237259" cy="13255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smtClean="0"/>
              <a:t>Avaliação da homogeneidade de variâncias</a:t>
            </a:r>
            <a:br>
              <a:rPr lang="pt-BR" dirty="0" smtClean="0"/>
            </a:br>
            <a:r>
              <a:rPr lang="pt-BR" sz="3200" dirty="0" err="1" smtClean="0"/>
              <a:t>Homocedasticidade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81"/>
              <p:cNvSpPr txBox="1">
                <a:spLocks noChangeArrowheads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" panose="020406040505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/>
                <a:r>
                  <a:rPr lang="en-US" altLang="en-US" sz="2400" dirty="0" smtClean="0">
                    <a:latin typeface="+mn-lt"/>
                    <a:cs typeface="+mn-cs"/>
                  </a:rPr>
                  <a:t>Teste de Hartley – teste do F </a:t>
                </a:r>
                <a:r>
                  <a:rPr lang="en-US" altLang="en-US" sz="2400" dirty="0" err="1" smtClean="0">
                    <a:latin typeface="+mn-lt"/>
                    <a:cs typeface="+mn-cs"/>
                  </a:rPr>
                  <a:t>máximo</a:t>
                </a:r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 eaLnBrk="1" hangingPunct="1"/>
                <a:endParaRPr lang="en-US" altLang="en-US" sz="2400" dirty="0" smtClean="0">
                  <a:latin typeface="+mn-lt"/>
                  <a:cs typeface="+mn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𝑛𝑐𝑖𝑎𝑠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h𝑜𝑚𝑜𝑔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𝑛𝑒𝑎𝑠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2400" dirty="0" smtClean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3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12" y="3841612"/>
                <a:ext cx="9699812" cy="1200329"/>
              </a:xfrm>
              <a:prstGeom prst="rect">
                <a:avLst/>
              </a:prstGeom>
              <a:blipFill>
                <a:blip r:embed="rId2"/>
                <a:stretch>
                  <a:fillRect l="-942" t="-4061" b="-6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𝑐𝑎𝑙𝑐𝑢𝑙𝑎𝑑𝑜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0,2488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0,0445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/>
                        <m:t>5</m:t>
                      </m:r>
                      <m:r>
                        <m:rPr>
                          <m:nor/>
                        </m:rPr>
                        <a:rPr lang="pt-BR" b="0" i="0" smtClean="0"/>
                        <m:t>,</m:t>
                      </m:r>
                      <m:r>
                        <m:rPr>
                          <m:nor/>
                        </m:rPr>
                        <a:rPr lang="pt-BR"/>
                        <m:t>61311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9" y="5360125"/>
                <a:ext cx="3936590" cy="628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=16,30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42" y="5472078"/>
                <a:ext cx="4792402" cy="404919"/>
              </a:xfrm>
              <a:prstGeom prst="rect">
                <a:avLst/>
              </a:prstGeom>
              <a:blipFill>
                <a:blip r:embed="rId4"/>
                <a:stretch>
                  <a:fillRect l="-1145" r="-1145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171947"/>
                  </p:ext>
                </p:extLst>
              </p:nvPr>
            </p:nvGraphicFramePr>
            <p:xfrm>
              <a:off x="1628075" y="1915468"/>
              <a:ext cx="8570086" cy="1973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3864349048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4280649194"/>
                        </a:ext>
                      </a:extLst>
                    </a:gridCol>
                    <a:gridCol w="894798">
                      <a:extLst>
                        <a:ext uri="{9D8B030D-6E8A-4147-A177-3AD203B41FA5}">
                          <a16:colId xmlns:a16="http://schemas.microsoft.com/office/drawing/2014/main" val="3379474853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715719718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534734299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210255579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1291632004"/>
                        </a:ext>
                      </a:extLst>
                    </a:gridCol>
                    <a:gridCol w="1118498">
                      <a:extLst>
                        <a:ext uri="{9D8B030D-6E8A-4147-A177-3AD203B41FA5}">
                          <a16:colId xmlns:a16="http://schemas.microsoft.com/office/drawing/2014/main" val="785146194"/>
                        </a:ext>
                      </a:extLst>
                    </a:gridCol>
                  </a:tblGrid>
                  <a:tr h="28194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Tratamentos</a:t>
                          </a:r>
                        </a:p>
                      </a:txBody>
                      <a:tcPr marL="7620" marR="7620" marT="7620" marB="0" anchor="ctr"/>
                    </a:tc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blipFill>
                          <a:blip r:embed="rId5"/>
                          <a:stretch>
                            <a:fillRect l="-668852" t="-12903" r="-1639" b="-273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2068264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45366083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7.73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0.0443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7536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7.16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6.93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0.0582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81871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6.33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5.77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5.76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6.74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0.1495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58400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5.15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4.84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5.42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0.0513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84222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4.26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4.41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4.13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4.56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0.2488</a:t>
                          </a:r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188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err="1" smtClean="0">
                    <a:solidFill>
                      <a:srgbClr val="FF0000"/>
                    </a:solidFill>
                  </a:rPr>
                  <a:t>Não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Rejeito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en-US" dirty="0" err="1" smtClean="0">
                    <a:solidFill>
                      <a:srgbClr val="FF0000"/>
                    </a:solidFill>
                  </a:rPr>
                  <a:t>pois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func>
                          <m:func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5%(5,5)</m:t>
                            </m:r>
                          </m:e>
                        </m:fun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=16,30</m:t>
                    </m:r>
                  </m:oMath>
                </a14:m>
                <a:r>
                  <a:rPr lang="en-US" altLang="en-US" dirty="0" smtClean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𝑐𝑎𝑙𝑐𝑢𝑙𝑎𝑑𝑜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mtClean="0">
                        <a:solidFill>
                          <a:srgbClr val="FF0000"/>
                        </a:solidFill>
                      </a:rPr>
                      <m:t>5.61311</m:t>
                    </m:r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89" y="6234422"/>
                <a:ext cx="6414961" cy="396006"/>
              </a:xfrm>
              <a:prstGeom prst="rect">
                <a:avLst/>
              </a:prstGeom>
              <a:blipFill>
                <a:blip r:embed="rId6"/>
                <a:stretch>
                  <a:fillRect l="-760" t="-7692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1523148" y="1560769"/>
            <a:ext cx="761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altLang="en-US" dirty="0" smtClean="0"/>
              <a:t>Logaritmo natural do número de pulgões coletados 36 horas após pulverização.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4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Soma de Quadrados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Quadrado Médio (</a:t>
                          </a:r>
                          <a14:m>
                            <m:oMath xmlns:m="http://schemas.openxmlformats.org/officeDocument/2006/math">
                              <m:r>
                                <a:rPr lang="pt-BR" sz="18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</m:oMath>
                          </a14:m>
                          <a:r>
                            <a:rPr lang="pt-BR" sz="1800" u="none" strike="noStrike" dirty="0" smtClean="0">
                              <a:effectLst/>
                            </a:rPr>
                            <a:t>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359584"/>
                  </p:ext>
                </p:extLst>
              </p:nvPr>
            </p:nvGraphicFramePr>
            <p:xfrm>
              <a:off x="990600" y="3248068"/>
              <a:ext cx="9868785" cy="335889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973757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076015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2621617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559203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63819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</a:tblGrid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FV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>
                              <a:effectLst/>
                            </a:rPr>
                            <a:t>GL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725" r="-160698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725" r="-64524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F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 smtClean="0">
                              <a:effectLst/>
                            </a:rPr>
                            <a:t>Tratamento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 smtClean="0">
                              <a:effectLst/>
                            </a:rPr>
                            <a:t>t-1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100725" r="-160698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100725" r="-64524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02" t="-100725" r="-743" b="-2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>
                              <a:effectLst/>
                            </a:rPr>
                            <a:t>Resíduo</a:t>
                          </a:r>
                          <a:endParaRPr lang="pt-B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200725" r="-160698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05" t="-200725" r="-64524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3972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u="none" strike="noStrike" dirty="0">
                              <a:effectLst/>
                            </a:rPr>
                            <a:t>Total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744" t="-300725" r="-160698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800" u="none" strike="noStrike" dirty="0">
                              <a:effectLst/>
                            </a:rPr>
                            <a:t> 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5477"/>
              </p:ext>
            </p:extLst>
          </p:nvPr>
        </p:nvGraphicFramePr>
        <p:xfrm>
          <a:off x="2955853" y="1370721"/>
          <a:ext cx="6243776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125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656049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317159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943364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GL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SQ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QM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F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2006.82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533.21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Resíduo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Total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>
                          <a:effectLst/>
                        </a:rPr>
                        <a:t>29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smtClean="0">
                          <a:effectLst/>
                        </a:rPr>
                        <a:t>18136.64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 smtClean="0"/>
              <a:t>Ortogonalidade do GL e das Somas de Quadrados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0" y="4424804"/>
            <a:ext cx="11624400" cy="1196274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19717" y="1800520"/>
            <a:ext cx="10515600" cy="254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GL(total) =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 + GL(res)</a:t>
            </a:r>
          </a:p>
          <a:p>
            <a:pPr algn="ctr"/>
            <a:r>
              <a:rPr lang="pt-BR" sz="4000" dirty="0" smtClean="0"/>
              <a:t>GL(res) = GL(total) – GL(</a:t>
            </a:r>
            <a:r>
              <a:rPr lang="pt-BR" sz="4000" dirty="0" err="1" smtClean="0"/>
              <a:t>trat</a:t>
            </a:r>
            <a:r>
              <a:rPr lang="pt-BR" sz="4000" dirty="0" smtClean="0"/>
              <a:t>)</a:t>
            </a:r>
          </a:p>
          <a:p>
            <a:pPr algn="ctr"/>
            <a:r>
              <a:rPr lang="pt-BR" sz="4000" dirty="0" smtClean="0"/>
              <a:t>GL(res) = (</a:t>
            </a:r>
            <a:r>
              <a:rPr lang="pt-BR" sz="4000" dirty="0" err="1" smtClean="0"/>
              <a:t>rt</a:t>
            </a:r>
            <a:r>
              <a:rPr lang="pt-BR" sz="4000" dirty="0" smtClean="0"/>
              <a:t> -1) – (t-1) = </a:t>
            </a:r>
            <a:r>
              <a:rPr lang="pt-BR" sz="4000" dirty="0" err="1" smtClean="0"/>
              <a:t>rt</a:t>
            </a:r>
            <a:r>
              <a:rPr lang="pt-BR" sz="4000" dirty="0" smtClean="0"/>
              <a:t> -1 - t +1 = </a:t>
            </a:r>
            <a:r>
              <a:rPr lang="pt-BR" sz="4000" dirty="0" err="1" smtClean="0"/>
              <a:t>rt</a:t>
            </a:r>
            <a:r>
              <a:rPr lang="pt-BR" sz="4000" dirty="0" smtClean="0"/>
              <a:t> –t = t(r-1) </a:t>
            </a:r>
          </a:p>
          <a:p>
            <a:pPr algn="ctr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5721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007" y="451276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𝑆𝑄𝑡𝑟𝑎𝑡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𝑄𝑀𝑡𝑟𝑎𝑡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𝑆𝑄𝑟𝑒𝑠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𝑄𝑀𝑟𝑒𝑠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𝑆𝑄𝑡𝑜𝑡𝑎𝑙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7753"/>
                  </p:ext>
                </p:extLst>
              </p:nvPr>
            </p:nvGraphicFramePr>
            <p:xfrm>
              <a:off x="297713" y="1726869"/>
              <a:ext cx="11206715" cy="153593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319919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805396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128579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272114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1376413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2734678">
                      <a:extLst>
                        <a:ext uri="{9D8B030D-6E8A-4147-A177-3AD203B41FA5}">
                          <a16:colId xmlns:a16="http://schemas.microsoft.com/office/drawing/2014/main" val="1447032250"/>
                        </a:ext>
                      </a:extLst>
                    </a:gridCol>
                    <a:gridCol w="1412400">
                      <a:extLst>
                        <a:ext uri="{9D8B030D-6E8A-4147-A177-3AD203B41FA5}">
                          <a16:colId xmlns:a16="http://schemas.microsoft.com/office/drawing/2014/main" val="1816888412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GL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2222" r="-60758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2222" r="-243700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tabelado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41121" r="-607583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41121" r="-243700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3274" t="-41121" r="-302212" b="-118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l-G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α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(nível de significância) – 1%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 5%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(numerador): 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(t-1)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GL (denominador): 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</a:t>
                          </a: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0.01</a:t>
                          </a:r>
                          <a:endParaRPr lang="pt-BR" sz="14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ou </a:t>
                          </a:r>
                        </a:p>
                        <a:p>
                          <a:pPr algn="ctr" fontAlgn="b"/>
                          <a:r>
                            <a:rPr lang="pt-BR" sz="1400" b="0" i="0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≤ 0.05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44627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>
                              <a:effectLst/>
                            </a:rPr>
                            <a:t>Resíduo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204054" r="-607583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402" t="-204054" r="-2437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877" t="-625000" r="-607583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774405" y="169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97713" y="3903266"/>
            <a:ext cx="10515600" cy="1945991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Natureza do efeito de tratamento: Fixo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: m</a:t>
            </a:r>
            <a:r>
              <a:rPr lang="pt-BR" sz="2000" baseline="-25000" dirty="0" smtClean="0"/>
              <a:t>1</a:t>
            </a:r>
            <a:r>
              <a:rPr lang="pt-BR" sz="2000" dirty="0"/>
              <a:t> </a:t>
            </a:r>
            <a:r>
              <a:rPr lang="pt-BR" sz="2000" dirty="0" smtClean="0"/>
              <a:t>=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 = ... =</a:t>
            </a:r>
            <a:r>
              <a:rPr lang="pt-BR" sz="2000" baseline="-25000" dirty="0" smtClean="0"/>
              <a:t> </a:t>
            </a:r>
            <a:r>
              <a:rPr lang="pt-BR" sz="2000" dirty="0" err="1" smtClean="0"/>
              <a:t>m</a:t>
            </a:r>
            <a:r>
              <a:rPr lang="pt-BR" sz="2000" baseline="-25000" dirty="0" err="1" smtClean="0"/>
              <a:t>t</a:t>
            </a:r>
            <a:r>
              <a:rPr lang="pt-BR" sz="2000" baseline="-25000" dirty="0" smtClean="0"/>
              <a:t> </a:t>
            </a:r>
            <a:r>
              <a:rPr lang="pt-BR" sz="2000" dirty="0" smtClean="0"/>
              <a:t>; todos os possíveis contrastes entre as médias dos tratamentos, são estatisticamente nulos, ao nível de probabilidade que foi executado o teste.</a:t>
            </a:r>
          </a:p>
          <a:p>
            <a:pPr lvl="1" algn="just"/>
            <a:r>
              <a:rPr lang="pt-BR" sz="2000" dirty="0" smtClean="0"/>
              <a:t>H</a:t>
            </a:r>
            <a:r>
              <a:rPr lang="pt-BR" sz="2000" baseline="-25000" dirty="0" smtClean="0"/>
              <a:t>a</a:t>
            </a:r>
            <a:r>
              <a:rPr lang="pt-BR" sz="2000" dirty="0" smtClean="0"/>
              <a:t>: não H</a:t>
            </a:r>
            <a:r>
              <a:rPr lang="pt-BR" sz="2000" baseline="-25000" dirty="0" smtClean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existe pelo menos um contraste entre as médias dos tratamentos, estatisticamente diferentes de zero, ao nível de probabilidade que foi realizado o teste. (Pelo menos uma das médias dos tratamentos difere das demais)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555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8330" y="210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28330" y="1396740"/>
            <a:ext cx="10515600" cy="503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Tomada de decisão – Teste F</a:t>
            </a:r>
          </a:p>
          <a:p>
            <a:pPr lvl="1" algn="just"/>
            <a:r>
              <a:rPr lang="pt-BR" sz="2000" dirty="0" smtClean="0"/>
              <a:t>F não significativo (</a:t>
            </a:r>
            <a:r>
              <a:rPr lang="pt-BR" sz="2000" dirty="0" err="1" smtClean="0"/>
              <a:t>ns</a:t>
            </a:r>
            <a:r>
              <a:rPr lang="pt-BR" sz="2000" dirty="0" smtClean="0"/>
              <a:t>) – </a:t>
            </a:r>
            <a:r>
              <a:rPr lang="pt-BR" sz="2000" dirty="0"/>
              <a:t>Não rejeita H</a:t>
            </a:r>
            <a:r>
              <a:rPr lang="pt-BR" sz="2000" baseline="-25000" dirty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err="1"/>
              <a:t>m</a:t>
            </a:r>
            <a:r>
              <a:rPr lang="pt-BR" sz="2000" baseline="-25000" dirty="0" err="1"/>
              <a:t>t</a:t>
            </a:r>
            <a:r>
              <a:rPr lang="pt-BR" sz="2000" baseline="-25000" dirty="0"/>
              <a:t>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</a:p>
          <a:p>
            <a:pPr lvl="2" algn="just"/>
            <a:r>
              <a:rPr lang="pt-BR" sz="1600" dirty="0" smtClean="0"/>
              <a:t>Se F calculado &lt; F tabelado (1% ou 5%)</a:t>
            </a:r>
          </a:p>
          <a:p>
            <a:pPr lvl="2" algn="just"/>
            <a:r>
              <a:rPr lang="pt-BR" sz="1600" dirty="0" smtClean="0"/>
              <a:t>Se p-valor &gt; 5%</a:t>
            </a:r>
            <a:endParaRPr lang="pt-BR" sz="2000" dirty="0"/>
          </a:p>
          <a:p>
            <a:pPr lvl="1" algn="just"/>
            <a:endParaRPr lang="pt-BR" sz="2000" dirty="0" smtClean="0"/>
          </a:p>
          <a:p>
            <a:pPr lvl="1" algn="just"/>
            <a:r>
              <a:rPr lang="pt-BR" sz="2000" dirty="0" smtClean="0"/>
              <a:t>F </a:t>
            </a:r>
            <a:r>
              <a:rPr lang="pt-BR" sz="2000" dirty="0"/>
              <a:t>significativo (* (5%) ou ** (1%)) – Rejeita </a:t>
            </a: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. </a:t>
            </a:r>
            <a:r>
              <a:rPr lang="pt-BR" sz="2000" dirty="0"/>
              <a:t>Pelo menos uma das médias dos tratamentos difere das demais</a:t>
            </a:r>
            <a:endParaRPr lang="pt-BR" sz="2000" baseline="-25000" dirty="0"/>
          </a:p>
          <a:p>
            <a:pPr lvl="2" algn="just"/>
            <a:r>
              <a:rPr lang="pt-BR" sz="1600" dirty="0" smtClean="0"/>
              <a:t>Se F calculado ≥ F tabelado </a:t>
            </a:r>
            <a:r>
              <a:rPr lang="pt-BR" sz="1600" dirty="0"/>
              <a:t>(1% ou 5</a:t>
            </a:r>
            <a:r>
              <a:rPr lang="pt-BR" sz="1600" dirty="0" smtClean="0"/>
              <a:t>%)</a:t>
            </a:r>
          </a:p>
          <a:p>
            <a:pPr lvl="2" algn="just"/>
            <a:r>
              <a:rPr lang="pt-BR" sz="1600" dirty="0"/>
              <a:t>Se p-valor </a:t>
            </a:r>
            <a:r>
              <a:rPr lang="pt-BR" sz="1600" dirty="0" smtClean="0"/>
              <a:t>≤ </a:t>
            </a:r>
            <a:r>
              <a:rPr lang="pt-BR" sz="1600" dirty="0"/>
              <a:t>1% ou p-valor ≤</a:t>
            </a:r>
            <a:r>
              <a:rPr lang="pt-BR" sz="1600" dirty="0" smtClean="0"/>
              <a:t> </a:t>
            </a:r>
            <a:r>
              <a:rPr lang="pt-BR" sz="1600" dirty="0"/>
              <a:t>5%</a:t>
            </a:r>
            <a:endParaRPr lang="pt-BR" dirty="0"/>
          </a:p>
          <a:p>
            <a:pPr lvl="2" algn="just"/>
            <a:endParaRPr lang="pt-BR" sz="1600" baseline="-25000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50678"/>
              </p:ext>
            </p:extLst>
          </p:nvPr>
        </p:nvGraphicFramePr>
        <p:xfrm>
          <a:off x="1524000" y="4441714"/>
          <a:ext cx="8555664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4060452744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117298683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1520469152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9400737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FV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F(5%)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F(1%)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p-valor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Tratamentos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43977,99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8,07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2,39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3,46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0,005628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108992,35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88762"/>
              </p:ext>
            </p:extLst>
          </p:nvPr>
        </p:nvGraphicFramePr>
        <p:xfrm>
          <a:off x="3444949" y="5621928"/>
          <a:ext cx="4277832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458">
                  <a:extLst>
                    <a:ext uri="{9D8B030D-6E8A-4147-A177-3AD203B41FA5}">
                      <a16:colId xmlns:a16="http://schemas.microsoft.com/office/drawing/2014/main" val="1553096420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3841298911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6566418"/>
                    </a:ext>
                  </a:extLst>
                </a:gridCol>
                <a:gridCol w="1069458">
                  <a:extLst>
                    <a:ext uri="{9D8B030D-6E8A-4147-A177-3AD203B41FA5}">
                      <a16:colId xmlns:a16="http://schemas.microsoft.com/office/drawing/2014/main" val="2162970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FV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GL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SQ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QM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43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Tratamentos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395801,91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effectLst/>
                        </a:rPr>
                        <a:t>43977,99 **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2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Resíduo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108992,35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5449,62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25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Total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504794,27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34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8335" y="1634032"/>
            <a:ext cx="1117127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Casualização</a:t>
            </a:r>
            <a:r>
              <a:rPr lang="pt-BR" dirty="0" smtClean="0"/>
              <a:t>: consiste em distribuir ao acaso os tratamentos às unidades experimentais de </a:t>
            </a:r>
            <a:r>
              <a:rPr lang="pt-BR" smtClean="0"/>
              <a:t>um experimento.</a:t>
            </a:r>
            <a:endParaRPr lang="pt-BR" dirty="0" smtClean="0"/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Evita que algum dos tratamentos seja sistematicamente favorecido ou desfavorecido por fatores fora de controle </a:t>
            </a:r>
            <a:r>
              <a:rPr lang="pt-BR" smtClean="0"/>
              <a:t>do pesquisador.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/>
          </p:nvPr>
        </p:nvGraphicFramePr>
        <p:xfrm>
          <a:off x="7306492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4049485" y="4447854"/>
            <a:ext cx="428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Sem Casualização </a:t>
            </a:r>
            <a:r>
              <a:rPr lang="pt-BR" sz="2000" b="1" dirty="0" err="1"/>
              <a:t>vs</a:t>
            </a:r>
            <a:r>
              <a:rPr lang="pt-BR" sz="2000" b="1" dirty="0"/>
              <a:t> Com Casualização</a:t>
            </a: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/>
          </p:nvPr>
        </p:nvGraphicFramePr>
        <p:xfrm>
          <a:off x="2664823" y="5350690"/>
          <a:ext cx="25603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0135259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10906766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487183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9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9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</a:t>
                      </a:r>
                      <a:endParaRPr lang="pt-B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3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Coeficiente de variação: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Erro padrão da média: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Intervalo de confiança: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6514214" y="4818063"/>
            <a:ext cx="659219" cy="588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6843824" y="5406398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Tabela teste </a:t>
                </a:r>
                <a:r>
                  <a:rPr lang="pt-BR" sz="2400" dirty="0" smtClean="0"/>
                  <a:t>t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sz="2400" dirty="0" smtClean="0"/>
                  <a:t>, </a:t>
                </a:r>
                <a:r>
                  <a:rPr lang="pt-BR" sz="2400" dirty="0" smtClean="0">
                    <a:solidFill>
                      <a:srgbClr val="FF0000"/>
                    </a:solidFill>
                  </a:rPr>
                  <a:t>t(r-1)</a:t>
                </a:r>
                <a:r>
                  <a:rPr lang="pt-BR" sz="2400" dirty="0" smtClean="0"/>
                  <a:t>] </a:t>
                </a:r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22" y="5767908"/>
                <a:ext cx="3151312" cy="461665"/>
              </a:xfrm>
              <a:prstGeom prst="rect">
                <a:avLst/>
              </a:prstGeom>
              <a:blipFill>
                <a:blip r:embed="rId3"/>
                <a:stretch>
                  <a:fillRect l="-3095" t="-10526" r="-1934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>
            <a:off x="7967331" y="6149574"/>
            <a:ext cx="3543" cy="34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228090" y="6426573"/>
            <a:ext cx="147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GL do resíduo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7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901" y="740886"/>
            <a:ext cx="8591107" cy="1325563"/>
          </a:xfrm>
        </p:spPr>
        <p:txBody>
          <a:bodyPr>
            <a:noAutofit/>
          </a:bodyPr>
          <a:lstStyle/>
          <a:p>
            <a:pPr algn="ctr"/>
            <a:r>
              <a:rPr lang="pt-BR" b="1" dirty="0" smtClean="0"/>
              <a:t>Exemplo – DIC</a:t>
            </a:r>
            <a:br>
              <a:rPr lang="pt-BR" b="1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3200" b="1" dirty="0"/>
              <a:t>Avaliação de 10 cultivares de feijão quanto a capacidade de absorção de água (%) </a:t>
            </a:r>
            <a:r>
              <a:rPr lang="pt-BR" sz="2000" b="1" dirty="0"/>
              <a:t/>
            </a:r>
            <a:br>
              <a:rPr lang="pt-BR" sz="2000" b="1" dirty="0"/>
            </a:br>
            <a:endParaRPr lang="pt-BR" sz="20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76273"/>
              </p:ext>
            </p:extLst>
          </p:nvPr>
        </p:nvGraphicFramePr>
        <p:xfrm>
          <a:off x="8997321" y="216346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24043" y="2879949"/>
            <a:ext cx="873996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Hipóteses - Efeito de Cultivar </a:t>
            </a:r>
            <a:r>
              <a:rPr lang="pt-BR" sz="2400" dirty="0"/>
              <a:t>Fixo</a:t>
            </a:r>
          </a:p>
          <a:p>
            <a:pPr lvl="1" algn="just"/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; </a:t>
            </a:r>
            <a:r>
              <a:rPr lang="pt-BR" sz="2000" dirty="0"/>
              <a:t>todos os possíveis contrastes entre as médias </a:t>
            </a:r>
            <a:r>
              <a:rPr lang="pt-BR" sz="2000" dirty="0" smtClean="0"/>
              <a:t>das cultivares, </a:t>
            </a:r>
            <a:r>
              <a:rPr lang="pt-BR" sz="2000" dirty="0"/>
              <a:t>são estatisticamente </a:t>
            </a:r>
            <a:r>
              <a:rPr lang="pt-BR" sz="2000" dirty="0" smtClean="0"/>
              <a:t>nulos.</a:t>
            </a:r>
            <a:endParaRPr lang="pt-BR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não H</a:t>
            </a:r>
            <a:r>
              <a:rPr lang="pt-BR" sz="2000" baseline="-25000" dirty="0"/>
              <a:t>0</a:t>
            </a:r>
            <a:r>
              <a:rPr lang="pt-BR" sz="2000" dirty="0"/>
              <a:t> </a:t>
            </a:r>
            <a:r>
              <a:rPr lang="pt-BR" sz="2000" dirty="0" smtClean="0"/>
              <a:t>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554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49353"/>
              </p:ext>
            </p:extLst>
          </p:nvPr>
        </p:nvGraphicFramePr>
        <p:xfrm>
          <a:off x="751737" y="183780"/>
          <a:ext cx="3060000" cy="6521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83797889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38721514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718008263"/>
                    </a:ext>
                  </a:extLst>
                </a:gridCol>
              </a:tblGrid>
              <a:tr h="1359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Planilha de Dados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736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Cultivar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Repetição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 smtClean="0">
                          <a:effectLst/>
                        </a:rPr>
                        <a:t>Absorção de Água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0767960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63082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96.7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3685592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06461578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86.8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9594644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88.8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77403328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8407909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72.4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87156245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70.1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02362395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68.6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550765535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26.4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7813036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1468044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28.4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2363137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5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198500823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107.5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76727734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108.3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360940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92.2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9436967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147367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6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3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423617220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7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50331535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98.7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11816625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104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57170657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50.3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48736600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47.4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82587158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8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51.9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27414261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1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89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908208842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2</a:t>
                      </a:r>
                      <a:endParaRPr lang="pt-B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306503483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89.9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56484099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101.7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4000715894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2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100.4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2427368837"/>
                  </a:ext>
                </a:extLst>
              </a:tr>
              <a:tr h="13597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10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3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smtClean="0">
                          <a:effectLst/>
                        </a:rPr>
                        <a:t>99.5</a:t>
                      </a:r>
                      <a:endParaRPr lang="pt-B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/>
                </a:tc>
                <a:extLst>
                  <a:ext uri="{0D108BD9-81ED-4DB2-BD59-A6C34878D82A}">
                    <a16:rowId xmlns:a16="http://schemas.microsoft.com/office/drawing/2014/main" val="1397393367"/>
                  </a:ext>
                </a:extLst>
              </a:tr>
            </a:tbl>
          </a:graphicData>
        </a:graphic>
      </p:graphicFrame>
      <p:sp>
        <p:nvSpPr>
          <p:cNvPr id="3" name="Seta para a Direita 2"/>
          <p:cNvSpPr/>
          <p:nvPr/>
        </p:nvSpPr>
        <p:spPr>
          <a:xfrm>
            <a:off x="4720857" y="2729377"/>
            <a:ext cx="1144104" cy="9707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48274"/>
              </p:ext>
            </p:extLst>
          </p:nvPr>
        </p:nvGraphicFramePr>
        <p:xfrm>
          <a:off x="6717411" y="1325525"/>
          <a:ext cx="3888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4731247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883534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65708053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95998793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Tabela de Dupla Entrada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5079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Cultivares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Repetições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14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61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72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87.8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511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70.1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68.6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9179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6731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107.5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81198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802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8158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50.3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3799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89.9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311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101.7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100.4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99.5</a:t>
                      </a:r>
                      <a:endParaRPr lang="pt-BR" sz="18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620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58130"/>
              </p:ext>
            </p:extLst>
          </p:nvPr>
        </p:nvGraphicFramePr>
        <p:xfrm>
          <a:off x="188732" y="124860"/>
          <a:ext cx="6917694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273">
                  <a:extLst>
                    <a:ext uri="{9D8B030D-6E8A-4147-A177-3AD203B41FA5}">
                      <a16:colId xmlns:a16="http://schemas.microsoft.com/office/drawing/2014/main" val="2307397241"/>
                    </a:ext>
                  </a:extLst>
                </a:gridCol>
                <a:gridCol w="796460">
                  <a:extLst>
                    <a:ext uri="{9D8B030D-6E8A-4147-A177-3AD203B41FA5}">
                      <a16:colId xmlns:a16="http://schemas.microsoft.com/office/drawing/2014/main" val="3573523412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3312390041"/>
                    </a:ext>
                  </a:extLst>
                </a:gridCol>
                <a:gridCol w="768677">
                  <a:extLst>
                    <a:ext uri="{9D8B030D-6E8A-4147-A177-3AD203B41FA5}">
                      <a16:colId xmlns:a16="http://schemas.microsoft.com/office/drawing/2014/main" val="761119379"/>
                    </a:ext>
                  </a:extLst>
                </a:gridCol>
                <a:gridCol w="592714">
                  <a:extLst>
                    <a:ext uri="{9D8B030D-6E8A-4147-A177-3AD203B41FA5}">
                      <a16:colId xmlns:a16="http://schemas.microsoft.com/office/drawing/2014/main" val="2789978525"/>
                    </a:ext>
                  </a:extLst>
                </a:gridCol>
                <a:gridCol w="1648487">
                  <a:extLst>
                    <a:ext uri="{9D8B030D-6E8A-4147-A177-3AD203B41FA5}">
                      <a16:colId xmlns:a16="http://schemas.microsoft.com/office/drawing/2014/main" val="1125494254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1305151237"/>
                    </a:ext>
                  </a:extLst>
                </a:gridCol>
                <a:gridCol w="804203">
                  <a:extLst>
                    <a:ext uri="{9D8B030D-6E8A-4147-A177-3AD203B41FA5}">
                      <a16:colId xmlns:a16="http://schemas.microsoft.com/office/drawing/2014/main" val="3893098415"/>
                    </a:ext>
                  </a:extLst>
                </a:gridCol>
              </a:tblGrid>
              <a:tr h="18288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Tabela de Dupla Entrada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22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</a:rPr>
                        <a:t>Repetições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 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 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09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Cultivares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Yi.²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Variâncias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547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96.7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82024.96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7.643333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86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86.8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263.4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69379.56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27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70.1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68.6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211.1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44563.21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3.663333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01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24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28.4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78.8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6209.44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4.853333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7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107.5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108.3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324.7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105430.09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108.2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0.493333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7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92.2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270.3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73062.09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6.03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92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98.7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104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304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92416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101.3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7.023333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50.3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47.4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51.9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149.6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22380.16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49.9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5.203333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47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89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89.9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269.3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72522.49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0.503333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39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101.7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100.4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99.5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301.6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90962.56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1.223333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1209"/>
                  </a:ext>
                </a:extLst>
              </a:tr>
              <a:tr h="2183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Y.j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821.3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814.7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effectLst/>
                        </a:rPr>
                        <a:t>823.2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smtClean="0">
                          <a:solidFill>
                            <a:srgbClr val="FF0000"/>
                          </a:solidFill>
                          <a:effectLst/>
                        </a:rPr>
                        <a:t>2459.2</a:t>
                      </a:r>
                      <a:endParaRPr lang="pt-B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Média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  <a:endParaRPr lang="pt-B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smtClean="0">
                          <a:effectLst/>
                        </a:rPr>
                        <a:t>3.763667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12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=92,3+96,7+97,4=286,4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1004967"/>
                <a:ext cx="4672460" cy="612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10,1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=92,3 +86,8+…+101,7 =821,3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3455705"/>
                <a:ext cx="5734494" cy="603114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 +</m:t>
                      </m:r>
                      <m:sSub>
                        <m:sSubPr>
                          <m:ctrlP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10,3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=92,3 +96,7 +…+99,5=2459,2</m:t>
                      </m:r>
                    </m:oMath>
                  </m:oMathPara>
                </a14:m>
                <a:endParaRPr lang="pt-B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4218061"/>
                <a:ext cx="5982587" cy="62747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)²</m:t>
                          </m:r>
                        </m:e>
                      </m:nary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=(92,3 −95,5)²+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96,7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²+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97,4</m:t>
                      </m:r>
                      <m:r>
                        <a:rPr lang="pt-B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−95,5)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²=7,6433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5004782"/>
                <a:ext cx="9342473" cy="612540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286,4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 95,5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575" y="2366537"/>
                <a:ext cx="2811151" cy="527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=7,6633+1+…+1,2233=3,76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097" y="5985848"/>
                <a:ext cx="3823288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2459,2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=82,0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2" y="6005951"/>
                <a:ext cx="3430161" cy="470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1828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sz="1800" i="1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u="none" strike="noStrike" kern="120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2459,2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800" u="none" strike="noStrike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 = 2459.2</a:t>
                          </a:r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800" u="none" strike="noStrike" kern="1200" dirty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658950.56 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359101"/>
                  </p:ext>
                </p:extLst>
              </p:nvPr>
            </p:nvGraphicFramePr>
            <p:xfrm>
              <a:off x="146201" y="195744"/>
              <a:ext cx="6768000" cy="4127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000">
                      <a:extLst>
                        <a:ext uri="{9D8B030D-6E8A-4147-A177-3AD203B41FA5}">
                          <a16:colId xmlns:a16="http://schemas.microsoft.com/office/drawing/2014/main" val="23073972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5735234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31239004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761119379"/>
                        </a:ext>
                      </a:extLst>
                    </a:gridCol>
                    <a:gridCol w="1476000">
                      <a:extLst>
                        <a:ext uri="{9D8B030D-6E8A-4147-A177-3AD203B41FA5}">
                          <a16:colId xmlns:a16="http://schemas.microsoft.com/office/drawing/2014/main" val="2789978525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1125494254"/>
                        </a:ext>
                      </a:extLst>
                    </a:gridCol>
                  </a:tblGrid>
                  <a:tr h="220980">
                    <a:tc gridSpan="6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Tabela de Dupla Entrada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872245"/>
                      </a:ext>
                    </a:extLst>
                  </a:tr>
                  <a:tr h="220980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dirty="0">
                              <a:effectLst/>
                            </a:rPr>
                            <a:t>Repetições</a:t>
                          </a:r>
                          <a:endParaRPr lang="pt-B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40741" r="-154959" b="-49629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40741" r="-536" b="-4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094320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54755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286.4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82024.96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58628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86.8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87.8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263.4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69379.56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12752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72.4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70.1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68.6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211.1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44563.21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0152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26.4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28.4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78.8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6209.44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4765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107.5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108.3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324.7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105430.09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876733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92.2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87.4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270.3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73062.09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892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101.3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98.7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304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92416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82865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50.3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47.4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51.9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149.6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22380.16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24759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smtClean="0">
                              <a:effectLst/>
                            </a:rPr>
                            <a:t>90.4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89.9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269.3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72522.49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3398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101.7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100.4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99.5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301.6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90962.56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1209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12" t="-301170" r="-165416" b="-1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5785" t="-301170" r="-154959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391" t="-301170" r="-53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312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𝑆𝑄𝑡𝑟𝑎𝑡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=1, 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658950,56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−201588,21=18061,36533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56" y="6012172"/>
                <a:ext cx="8378621" cy="656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𝑆𝑄𝑡𝑜𝑡𝑎𝑙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=219725,46 −201588,821=18136,6387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49" y="4986870"/>
                <a:ext cx="8379537" cy="923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5226762"/>
                <a:ext cx="24540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 para a Direita 9"/>
          <p:cNvSpPr/>
          <p:nvPr/>
        </p:nvSpPr>
        <p:spPr>
          <a:xfrm>
            <a:off x="2697698" y="5226762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𝑡𝑟𝑎𝑡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0" y="6175164"/>
                <a:ext cx="2234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/>
          <p:cNvSpPr/>
          <p:nvPr/>
        </p:nvSpPr>
        <p:spPr>
          <a:xfrm>
            <a:off x="2697697" y="6168739"/>
            <a:ext cx="623777" cy="40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  <m:sup>
                                    <m:r>
                                      <a:rPr lang="pt-BR" sz="1800" b="1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18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sz="180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1800" b="0" i="1" u="none" strike="noStrike" kern="12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pt-BR" sz="1800" b="0" i="1" u="none" strike="no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pt-BR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219725,46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39315"/>
                  </p:ext>
                </p:extLst>
              </p:nvPr>
            </p:nvGraphicFramePr>
            <p:xfrm>
              <a:off x="7400852" y="195744"/>
              <a:ext cx="4500525" cy="396513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85455">
                      <a:extLst>
                        <a:ext uri="{9D8B030D-6E8A-4147-A177-3AD203B41FA5}">
                          <a16:colId xmlns:a16="http://schemas.microsoft.com/office/drawing/2014/main" val="490354781"/>
                        </a:ext>
                      </a:extLst>
                    </a:gridCol>
                    <a:gridCol w="1290084">
                      <a:extLst>
                        <a:ext uri="{9D8B030D-6E8A-4147-A177-3AD203B41FA5}">
                          <a16:colId xmlns:a16="http://schemas.microsoft.com/office/drawing/2014/main" val="3756486039"/>
                        </a:ext>
                      </a:extLst>
                    </a:gridCol>
                    <a:gridCol w="1243588">
                      <a:extLst>
                        <a:ext uri="{9D8B030D-6E8A-4147-A177-3AD203B41FA5}">
                          <a16:colId xmlns:a16="http://schemas.microsoft.com/office/drawing/2014/main" val="691339674"/>
                        </a:ext>
                      </a:extLst>
                    </a:gridCol>
                    <a:gridCol w="1081398">
                      <a:extLst>
                        <a:ext uri="{9D8B030D-6E8A-4147-A177-3AD203B41FA5}">
                          <a16:colId xmlns:a16="http://schemas.microsoft.com/office/drawing/2014/main" val="1781983886"/>
                        </a:ext>
                      </a:extLst>
                    </a:gridCol>
                  </a:tblGrid>
                  <a:tr h="347581">
                    <a:tc gridSpan="4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35" t="-1754" r="-271" b="-1045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2517481"/>
                      </a:ext>
                    </a:extLst>
                  </a:tr>
                  <a:tr h="228007"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Cultivares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1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Repetições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6237775"/>
                      </a:ext>
                    </a:extLst>
                  </a:tr>
                  <a:tr h="22800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5344485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92,3² = 8519.29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96,7² = 9350.89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9486.76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8520076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7534.24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7885.44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7708.84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9015254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3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5241.76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4914.01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4705.96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3673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4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696.96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806.56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984670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11859.21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11556.25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11728.89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292949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8500.84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8226.49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7638.76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9755228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7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10261.69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9741.69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10816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1905083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2530.09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2246.76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2693.61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2337641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7921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8172.16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8082.01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1659242"/>
                      </a:ext>
                    </a:extLst>
                  </a:tr>
                  <a:tr h="22800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10342.89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10080.16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9900.25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6677555"/>
                      </a:ext>
                    </a:extLst>
                  </a:tr>
                  <a:tr h="881465"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79" t="-349655" r="-337" b="-13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9520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3, 4, 5, 6, 7, 8, 9,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9" y="4370693"/>
                <a:ext cx="256493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=1, 2, 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6" y="4731389"/>
                <a:ext cx="1281505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/>
              <p:cNvSpPr/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𝐶𝑜𝑟𝑟𝑒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2459,2²</m:t>
                          </m:r>
                        </m:num>
                        <m:den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6047664,64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10∗3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=201588,821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1" name="Retâ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51" y="4358808"/>
                <a:ext cx="4796891" cy="532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74" y="252801"/>
                <a:ext cx="3105787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𝑆𝑄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𝑄𝑀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18061.37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18061.37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400" b="0" i="0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=2006,82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𝑄𝑀𝑡𝑟𝑎𝑡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𝑄𝑀𝑟𝑒𝑠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2006,82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3,76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=533,21 ∗∗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8,18 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75.27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𝑆𝑄𝑟𝑒𝑠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pt-BR" sz="1400" u="none" strike="noStrike" dirty="0" smtClean="0">
                                        <a:effectLst/>
                                      </a:rPr>
                                      <m:t>75.27</m:t>
                                    </m:r>
                                  </m:num>
                                  <m:den>
                                    <m:r>
                                      <a:rPr lang="pt-BR" sz="14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pt-BR" sz="1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=3,76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pt-BR" sz="1400" u="none" strike="noStrike" dirty="0" smtClean="0">
                                    <a:effectLst/>
                                  </a:rPr>
                                  <m:t>18136.64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97449"/>
                  </p:ext>
                </p:extLst>
              </p:nvPr>
            </p:nvGraphicFramePr>
            <p:xfrm>
              <a:off x="389863" y="1390914"/>
              <a:ext cx="11493377" cy="33120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64000">
                      <a:extLst>
                        <a:ext uri="{9D8B030D-6E8A-4147-A177-3AD203B41FA5}">
                          <a16:colId xmlns:a16="http://schemas.microsoft.com/office/drawing/2014/main" val="3072391906"/>
                        </a:ext>
                      </a:extLst>
                    </a:gridCol>
                    <a:gridCol w="1595724">
                      <a:extLst>
                        <a:ext uri="{9D8B030D-6E8A-4147-A177-3AD203B41FA5}">
                          <a16:colId xmlns:a16="http://schemas.microsoft.com/office/drawing/2014/main" val="2766722009"/>
                        </a:ext>
                      </a:extLst>
                    </a:gridCol>
                    <a:gridCol w="766335">
                      <a:extLst>
                        <a:ext uri="{9D8B030D-6E8A-4147-A177-3AD203B41FA5}">
                          <a16:colId xmlns:a16="http://schemas.microsoft.com/office/drawing/2014/main" val="2019562620"/>
                        </a:ext>
                      </a:extLst>
                    </a:gridCol>
                    <a:gridCol w="2448000">
                      <a:extLst>
                        <a:ext uri="{9D8B030D-6E8A-4147-A177-3AD203B41FA5}">
                          <a16:colId xmlns:a16="http://schemas.microsoft.com/office/drawing/2014/main" val="662883462"/>
                        </a:ext>
                      </a:extLst>
                    </a:gridCol>
                    <a:gridCol w="2592000">
                      <a:extLst>
                        <a:ext uri="{9D8B030D-6E8A-4147-A177-3AD203B41FA5}">
                          <a16:colId xmlns:a16="http://schemas.microsoft.com/office/drawing/2014/main" val="2950237090"/>
                        </a:ext>
                      </a:extLst>
                    </a:gridCol>
                    <a:gridCol w="1049675">
                      <a:extLst>
                        <a:ext uri="{9D8B030D-6E8A-4147-A177-3AD203B41FA5}">
                          <a16:colId xmlns:a16="http://schemas.microsoft.com/office/drawing/2014/main" val="1050952591"/>
                        </a:ext>
                      </a:extLst>
                    </a:gridCol>
                    <a:gridCol w="1008061">
                      <a:extLst>
                        <a:ext uri="{9D8B030D-6E8A-4147-A177-3AD203B41FA5}">
                          <a16:colId xmlns:a16="http://schemas.microsoft.com/office/drawing/2014/main" val="2820519603"/>
                        </a:ext>
                      </a:extLst>
                    </a:gridCol>
                    <a:gridCol w="1169582">
                      <a:extLst>
                        <a:ext uri="{9D8B030D-6E8A-4147-A177-3AD203B41FA5}">
                          <a16:colId xmlns:a16="http://schemas.microsoft.com/office/drawing/2014/main" val="2246371714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FV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GL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735" r="-1078571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735" r="-238060" b="-3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F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F(5%,9,20)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F(1%,9,20)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p-valor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903342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 smtClean="0">
                              <a:effectLst/>
                            </a:rPr>
                            <a:t>Tratamento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 smtClean="0">
                              <a:effectLst/>
                            </a:rPr>
                            <a:t>t-1 = 10-1 =9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100735" r="-1078571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100735" r="-238060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9529" t="-100735" r="-125176" b="-2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3,46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333" t="-100735" r="-1042" b="-2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523866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Resíduo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t(r-1) = 10(3-1)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=20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200735" r="-1078571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090" t="-200735" r="-23806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81136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400" u="none" strike="noStrike" dirty="0">
                              <a:effectLst/>
                            </a:rPr>
                            <a:t>Total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rt</a:t>
                          </a:r>
                          <a:r>
                            <a:rPr lang="pt-BR" sz="14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-1 = (10 x</a:t>
                          </a:r>
                          <a:r>
                            <a:rPr lang="pt-BR" sz="1400" b="0" i="0" u="none" strike="noStrike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</a:rPr>
                            <a:t> 3) -1 = 29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429" t="-300735" r="-107857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 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343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ítulo 1"/>
          <p:cNvSpPr txBox="1">
            <a:spLocks/>
          </p:cNvSpPr>
          <p:nvPr/>
        </p:nvSpPr>
        <p:spPr>
          <a:xfrm>
            <a:off x="-455428" y="-131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Análise de Variância - ANOVA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863" y="5155316"/>
            <a:ext cx="1149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Conclusão</a:t>
            </a:r>
            <a:endParaRPr lang="pt-BR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smtClean="0"/>
              <a:t>F significativo a 1% de probabilidade, ou seja, rejeita H</a:t>
            </a:r>
            <a:r>
              <a:rPr lang="pt-BR" sz="2000" baseline="-25000" dirty="0" smtClean="0"/>
              <a:t>0</a:t>
            </a:r>
            <a:r>
              <a:rPr lang="pt-BR" sz="2000" dirty="0"/>
              <a:t>: m</a:t>
            </a:r>
            <a:r>
              <a:rPr lang="pt-BR" sz="2000" baseline="-25000" dirty="0"/>
              <a:t>1</a:t>
            </a:r>
            <a:r>
              <a:rPr lang="pt-BR" sz="2000" dirty="0"/>
              <a:t> =</a:t>
            </a:r>
            <a:r>
              <a:rPr lang="pt-BR" sz="2000" baseline="-25000" dirty="0"/>
              <a:t> </a:t>
            </a:r>
            <a:r>
              <a:rPr lang="pt-BR" sz="2000" dirty="0"/>
              <a:t>m</a:t>
            </a:r>
            <a:r>
              <a:rPr lang="pt-BR" sz="2000" baseline="-25000" dirty="0"/>
              <a:t>2</a:t>
            </a:r>
            <a:r>
              <a:rPr lang="pt-BR" sz="2000" dirty="0"/>
              <a:t> = </a:t>
            </a:r>
            <a:r>
              <a:rPr lang="pt-BR" sz="2000" dirty="0" smtClean="0"/>
              <a:t>... </a:t>
            </a:r>
            <a:r>
              <a:rPr lang="pt-BR" sz="2000" dirty="0"/>
              <a:t>=</a:t>
            </a:r>
            <a:r>
              <a:rPr lang="pt-BR" sz="2000" baseline="-25000" dirty="0"/>
              <a:t> </a:t>
            </a:r>
            <a:r>
              <a:rPr lang="pt-BR" sz="2000" dirty="0" smtClean="0"/>
              <a:t>m</a:t>
            </a:r>
            <a:r>
              <a:rPr lang="pt-BR" sz="2000" baseline="-25000" dirty="0" smtClean="0"/>
              <a:t>10 </a:t>
            </a:r>
            <a:r>
              <a:rPr lang="pt-BR" sz="2000" dirty="0" smtClean="0"/>
              <a:t>. Portanto, pelo </a:t>
            </a:r>
            <a:r>
              <a:rPr lang="pt-BR" sz="2000" dirty="0"/>
              <a:t>menos </a:t>
            </a:r>
            <a:r>
              <a:rPr lang="pt-BR" sz="2000" dirty="0" smtClean="0"/>
              <a:t>uma das cultivares apresentou média diferente </a:t>
            </a:r>
            <a:r>
              <a:rPr lang="pt-BR" sz="2000" dirty="0"/>
              <a:t>das </a:t>
            </a:r>
            <a:r>
              <a:rPr lang="pt-BR" sz="2000" dirty="0" smtClean="0"/>
              <a:t>demais.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717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Estatísticas Importantes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Coeficiente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𝑣𝑎𝑟𝑖𝑎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e>
                        </m:rad>
                      </m:num>
                      <m:den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=100∗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3,76</m:t>
                            </m:r>
                          </m:e>
                        </m:rad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81,97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=2,37% 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𝑝𝑎𝑑𝑟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𝐸𝑃𝑀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𝑄𝑀𝑟𝑒𝑠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3,76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pt-BR" b="0" i="1" smtClean="0">
                        <a:latin typeface="Cambria Math" panose="02040503050406030204" pitchFamily="18" charset="0"/>
                      </a:rPr>
                      <m:t>=1,12007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2442313"/>
                <a:ext cx="11504021" cy="26187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1703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Intervalo de Confiança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2931"/>
              </p:ext>
            </p:extLst>
          </p:nvPr>
        </p:nvGraphicFramePr>
        <p:xfrm>
          <a:off x="1819789" y="2653768"/>
          <a:ext cx="8552419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564">
                  <a:extLst>
                    <a:ext uri="{9D8B030D-6E8A-4147-A177-3AD203B41FA5}">
                      <a16:colId xmlns:a16="http://schemas.microsoft.com/office/drawing/2014/main" val="3526694127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1061033208"/>
                    </a:ext>
                  </a:extLst>
                </a:gridCol>
                <a:gridCol w="1851554">
                  <a:extLst>
                    <a:ext uri="{9D8B030D-6E8A-4147-A177-3AD203B41FA5}">
                      <a16:colId xmlns:a16="http://schemas.microsoft.com/office/drawing/2014/main" val="4172501188"/>
                    </a:ext>
                  </a:extLst>
                </a:gridCol>
                <a:gridCol w="1648088">
                  <a:extLst>
                    <a:ext uri="{9D8B030D-6E8A-4147-A177-3AD203B41FA5}">
                      <a16:colId xmlns:a16="http://schemas.microsoft.com/office/drawing/2014/main" val="2648369804"/>
                    </a:ext>
                  </a:extLst>
                </a:gridCol>
                <a:gridCol w="1505659">
                  <a:extLst>
                    <a:ext uri="{9D8B030D-6E8A-4147-A177-3AD203B41FA5}">
                      <a16:colId xmlns:a16="http://schemas.microsoft.com/office/drawing/2014/main" val="262497232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Cultivares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Intervalo de Confiança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8149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 smtClean="0">
                          <a:effectLst/>
                        </a:rPr>
                        <a:t>t(0,05;20) = 2,09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106918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Média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t(5%)*EPM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Inf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IC (5%) </a:t>
                      </a:r>
                      <a:r>
                        <a:rPr lang="pt-BR" sz="1800" u="none" strike="noStrike" dirty="0" err="1">
                          <a:effectLst/>
                        </a:rPr>
                        <a:t>Sup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95.47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93.126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97.81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87.80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2.34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85.459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70.37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68.026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72.71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195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26.27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23.926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28.61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61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108.23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105.892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110.57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28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90.10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87.759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92.44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8732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101.33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98.992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103.67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05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49.87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47.526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52.21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87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89.77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87.426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92.11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100.53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98.192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102.87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80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Conf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𝑖𝑎𝑛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1.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(0,05;20)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𝑄𝑀𝑟𝑒𝑠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±2,09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3,76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pt-BR" i="1">
                          <a:latin typeface="Cambria Math" panose="02040503050406030204" pitchFamily="18" charset="0"/>
                        </a:rPr>
                        <m:t>=95,47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±2,34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1508302"/>
                <a:ext cx="11752521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Resumo da ANOVA - DIC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42923"/>
              </p:ext>
            </p:extLst>
          </p:nvPr>
        </p:nvGraphicFramePr>
        <p:xfrm>
          <a:off x="2580168" y="3405082"/>
          <a:ext cx="6660000" cy="186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FV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GL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SQ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QM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Tratamento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18061.37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2006.82 **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</a:rPr>
                        <a:t>Resíduo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20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75.27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3.76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 smtClean="0">
                          <a:effectLst/>
                        </a:rPr>
                        <a:t>Média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smtClean="0">
                          <a:effectLst/>
                        </a:rPr>
                        <a:t>81,97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 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CV(%)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40687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580169" y="2071767"/>
            <a:ext cx="66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Tabela 1. Resumo da análise de variância do percentual de absorção de água de dez linhagens de feijão. 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2580167" y="5271982"/>
            <a:ext cx="6660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</a:rPr>
              <a:t>ns, </a:t>
            </a:r>
            <a:r>
              <a:rPr lang="en-US" sz="1600" dirty="0">
                <a:latin typeface="Times New Roman" panose="02020603050405020304" pitchFamily="18" charset="0"/>
              </a:rPr>
              <a:t>** </a:t>
            </a:r>
            <a:r>
              <a:rPr lang="en-US" sz="1600" dirty="0" smtClean="0">
                <a:latin typeface="Times New Roman" panose="02020603050405020304" pitchFamily="18" charset="0"/>
              </a:rPr>
              <a:t>e *: </a:t>
            </a:r>
            <a:r>
              <a:rPr lang="en-US" sz="1600" dirty="0" err="1" smtClean="0">
                <a:latin typeface="Times New Roman" panose="02020603050405020304" pitchFamily="18" charset="0"/>
              </a:rPr>
              <a:t>não</a:t>
            </a:r>
            <a:r>
              <a:rPr 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e </a:t>
            </a:r>
            <a:r>
              <a:rPr lang="en-US" sz="1600" dirty="0" err="1" smtClean="0">
                <a:latin typeface="Times New Roman" panose="02020603050405020304" pitchFamily="18" charset="0"/>
              </a:rPr>
              <a:t>significativo</a:t>
            </a:r>
            <a:r>
              <a:rPr lang="en-US" sz="1600" dirty="0" smtClean="0">
                <a:latin typeface="Times New Roman" panose="02020603050405020304" pitchFamily="18" charset="0"/>
              </a:rPr>
              <a:t> a 1% e 5%, </a:t>
            </a:r>
            <a:r>
              <a:rPr lang="en-US" sz="1600" dirty="0" err="1" smtClean="0">
                <a:latin typeface="Times New Roman" panose="02020603050405020304" pitchFamily="18" charset="0"/>
              </a:rPr>
              <a:t>respectivamente</a:t>
            </a:r>
            <a:r>
              <a:rPr lang="en-US" sz="1600" dirty="0" smtClean="0">
                <a:latin typeface="Times New Roman" panose="02020603050405020304" pitchFamily="18" charset="0"/>
              </a:rPr>
              <a:t>. </a:t>
            </a:r>
            <a:endParaRPr lang="en-US" sz="1600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7" y="-95619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Desbalanceamento Estatístico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1726495"/>
                <a:ext cx="7724775" cy="1200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=1, 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4211819"/>
                <a:ext cx="7724775" cy="1200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𝑢𝑛𝑖𝑑𝑎𝑑𝑒𝑠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b="0" dirty="0" smtClean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662269"/>
                <a:ext cx="58814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mero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unidades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experimentais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5957625"/>
                <a:ext cx="5357749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𝑡𝑜𝑑𝑜𝑠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1036560"/>
                <a:ext cx="83454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𝑆𝑄𝑡𝑟𝑎𝑡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𝑑𝑒𝑠𝑏𝑎𝑙𝑎𝑛𝑐𝑒𝑎𝑑𝑜𝑠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𝑠𝑡𝑖𝑐𝑎𝑚𝑒𝑛𝑡𝑒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𝑂𝑠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𝑡𝑟𝑎𝑡𝑎𝑚𝑒𝑛𝑡𝑜𝑠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𝑎𝑝𝑟𝑒𝑠𝑒𝑛𝑡𝑎𝑚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𝑚𝑒𝑠𝑚𝑜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𝑝𝑎𝑟𝑐𝑒𝑙𝑎𝑠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𝑒𝑥𝑝𝑒𝑟𝑖𝑚𝑒𝑛𝑡𝑎𝑖𝑠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9" y="3349414"/>
                <a:ext cx="8345439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2650" y="951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Princípios Básicos Da </a:t>
            </a:r>
            <a:r>
              <a:rPr lang="pt-BR" sz="3600" dirty="0" smtClean="0"/>
              <a:t>Experimentação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926" y="1272525"/>
            <a:ext cx="1093026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solidFill>
                  <a:srgbClr val="FF0000"/>
                </a:solidFill>
              </a:rPr>
              <a:t>Controle Local</a:t>
            </a:r>
            <a:r>
              <a:rPr lang="pt-BR" dirty="0" smtClean="0"/>
              <a:t>: Arranjos na distribuição dos tratamentos de modo a atenuar os problemas de heterogeneidade ambiental.</a:t>
            </a:r>
          </a:p>
          <a:p>
            <a:pPr marL="0" indent="0" algn="ctr">
              <a:buNone/>
            </a:pPr>
            <a:r>
              <a:rPr lang="pt-BR" dirty="0" smtClean="0"/>
              <a:t>Restrição na casualização – </a:t>
            </a:r>
            <a:r>
              <a:rPr lang="pt-BR" dirty="0" err="1" smtClean="0"/>
              <a:t>Aleatorização</a:t>
            </a:r>
            <a:r>
              <a:rPr lang="pt-BR" dirty="0" smtClean="0"/>
              <a:t> dos tratamentos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355655" y="3188089"/>
            <a:ext cx="4059866" cy="349563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401374" y="3065720"/>
            <a:ext cx="39290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34416" y="5909394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55217" y="2328668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87467" y="3267739"/>
            <a:ext cx="19848" cy="3415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42602" y="2713741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FF0000"/>
                </a:solidFill>
              </a:rPr>
              <a:t>-</a:t>
            </a:r>
            <a:endParaRPr lang="pt-BR" sz="6600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30459" y="2255270"/>
            <a:ext cx="664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576682" y="2871273"/>
            <a:ext cx="4033023" cy="38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56" y="2209885"/>
            <a:ext cx="9948087" cy="35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4" y="2015891"/>
            <a:ext cx="5677785" cy="33569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862" y="2570785"/>
            <a:ext cx="4492256" cy="2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1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ANOVA - DIC</a:t>
            </a:r>
            <a:endParaRPr lang="pt-BR" dirty="0"/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456" y="365125"/>
            <a:ext cx="1467662" cy="15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2" y="2138242"/>
            <a:ext cx="11377255" cy="3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2773" y="960586"/>
            <a:ext cx="1170290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Plano de distribuição dos tratamentos nas unidades experimentais (parcelas).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8432"/>
              </p:ext>
            </p:extLst>
          </p:nvPr>
        </p:nvGraphicFramePr>
        <p:xfrm>
          <a:off x="893134" y="1509861"/>
          <a:ext cx="3856075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03">
                  <a:extLst>
                    <a:ext uri="{9D8B030D-6E8A-4147-A177-3AD203B41FA5}">
                      <a16:colId xmlns:a16="http://schemas.microsoft.com/office/drawing/2014/main" val="4143753441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3659201172"/>
                    </a:ext>
                  </a:extLst>
                </a:gridCol>
                <a:gridCol w="898503">
                  <a:extLst>
                    <a:ext uri="{9D8B030D-6E8A-4147-A177-3AD203B41FA5}">
                      <a16:colId xmlns:a16="http://schemas.microsoft.com/office/drawing/2014/main" val="2078433377"/>
                    </a:ext>
                  </a:extLst>
                </a:gridCol>
                <a:gridCol w="1160566">
                  <a:extLst>
                    <a:ext uri="{9D8B030D-6E8A-4147-A177-3AD203B41FA5}">
                      <a16:colId xmlns:a16="http://schemas.microsoft.com/office/drawing/2014/main" val="3349895642"/>
                    </a:ext>
                  </a:extLst>
                </a:gridCol>
              </a:tblGrid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Parcela 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Tratamento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23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06905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0885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652271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515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64629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20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Carioca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4377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3912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78308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9887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53777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Uai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2525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71065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6078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10794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4557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Uai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23123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Estilo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30490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Carioca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92446"/>
                  </a:ext>
                </a:extLst>
              </a:tr>
              <a:tr h="2164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Madrepérola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30603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84389"/>
              </p:ext>
            </p:extLst>
          </p:nvPr>
        </p:nvGraphicFramePr>
        <p:xfrm>
          <a:off x="6565055" y="1504191"/>
          <a:ext cx="3859200" cy="52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00627699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7346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0039434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4104579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Parcela 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Repetição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Tratamento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235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12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103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37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054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360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22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02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37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809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5482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61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94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06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49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8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Uai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755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682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63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Madrepérola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025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Carioca</a:t>
                      </a:r>
                    </a:p>
                  </a:txBody>
                  <a:tcPr marL="3492" marR="3492" marT="349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6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99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Delineamento Experimental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1292" r="6022" b="22998"/>
          <a:stretch/>
        </p:blipFill>
        <p:spPr>
          <a:xfrm>
            <a:off x="1206795" y="2117745"/>
            <a:ext cx="4465675" cy="38450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21292" r="6620" b="17519"/>
          <a:stretch/>
        </p:blipFill>
        <p:spPr>
          <a:xfrm>
            <a:off x="6181060" y="2117745"/>
            <a:ext cx="4401880" cy="41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Escolha do Delineamento Experimental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Tipo de tratamentos – heterogeneidade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Número de tratamentos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Quantidade de sementes ou material vegetativo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Local de implantação do experimento (campo, casa de vegetação, BOD)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Heterogeneidade do solo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2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Permite identificar as fontes em que a variação total </a:t>
            </a:r>
            <a:r>
              <a:rPr lang="pt-BR" smtClean="0"/>
              <a:t>será decomposta. </a:t>
            </a:r>
            <a:endParaRPr lang="pt-BR" dirty="0" smtClean="0"/>
          </a:p>
          <a:p>
            <a:pPr marL="0" indent="0" algn="ctr">
              <a:buNone/>
            </a:pPr>
            <a:r>
              <a:rPr lang="pt-BR" sz="3600" dirty="0" smtClean="0">
                <a:solidFill>
                  <a:srgbClr val="FF0000"/>
                </a:solidFill>
              </a:rPr>
              <a:t>ANOVA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83512" y="432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Importância do Delineamento Experimental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68028"/>
              </p:ext>
            </p:extLst>
          </p:nvPr>
        </p:nvGraphicFramePr>
        <p:xfrm>
          <a:off x="6096000" y="3947514"/>
          <a:ext cx="5704663" cy="140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80">
                  <a:extLst>
                    <a:ext uri="{9D8B030D-6E8A-4147-A177-3AD203B41FA5}">
                      <a16:colId xmlns:a16="http://schemas.microsoft.com/office/drawing/2014/main" val="3256863613"/>
                    </a:ext>
                  </a:extLst>
                </a:gridCol>
                <a:gridCol w="633282">
                  <a:extLst>
                    <a:ext uri="{9D8B030D-6E8A-4147-A177-3AD203B41FA5}">
                      <a16:colId xmlns:a16="http://schemas.microsoft.com/office/drawing/2014/main" val="8939376"/>
                    </a:ext>
                  </a:extLst>
                </a:gridCol>
                <a:gridCol w="1435549">
                  <a:extLst>
                    <a:ext uri="{9D8B030D-6E8A-4147-A177-3AD203B41FA5}">
                      <a16:colId xmlns:a16="http://schemas.microsoft.com/office/drawing/2014/main" val="33640422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4378268"/>
                    </a:ext>
                  </a:extLst>
                </a:gridCol>
                <a:gridCol w="987352">
                  <a:extLst>
                    <a:ext uri="{9D8B030D-6E8A-4147-A177-3AD203B41FA5}">
                      <a16:colId xmlns:a16="http://schemas.microsoft.com/office/drawing/2014/main" val="27519198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SQB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F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80120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Bloco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686382.2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343191.1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5395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Tratamento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17564522.7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1951613.63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10.02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07092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18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3505673.8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194759.66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978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29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21756578.7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0059476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89512"/>
              </p:ext>
            </p:extLst>
          </p:nvPr>
        </p:nvGraphicFramePr>
        <p:xfrm>
          <a:off x="246026" y="3956906"/>
          <a:ext cx="5375053" cy="116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22">
                  <a:extLst>
                    <a:ext uri="{9D8B030D-6E8A-4147-A177-3AD203B41FA5}">
                      <a16:colId xmlns:a16="http://schemas.microsoft.com/office/drawing/2014/main" val="3072391906"/>
                    </a:ext>
                  </a:extLst>
                </a:gridCol>
                <a:gridCol w="564770">
                  <a:extLst>
                    <a:ext uri="{9D8B030D-6E8A-4147-A177-3AD203B41FA5}">
                      <a16:colId xmlns:a16="http://schemas.microsoft.com/office/drawing/2014/main" val="2766722009"/>
                    </a:ext>
                  </a:extLst>
                </a:gridCol>
                <a:gridCol w="1133897">
                  <a:extLst>
                    <a:ext uri="{9D8B030D-6E8A-4147-A177-3AD203B41FA5}">
                      <a16:colId xmlns:a16="http://schemas.microsoft.com/office/drawing/2014/main" val="2019562620"/>
                    </a:ext>
                  </a:extLst>
                </a:gridCol>
                <a:gridCol w="1238854">
                  <a:extLst>
                    <a:ext uri="{9D8B030D-6E8A-4147-A177-3AD203B41FA5}">
                      <a16:colId xmlns:a16="http://schemas.microsoft.com/office/drawing/2014/main" val="662883462"/>
                    </a:ext>
                  </a:extLst>
                </a:gridCol>
                <a:gridCol w="812110">
                  <a:extLst>
                    <a:ext uri="{9D8B030D-6E8A-4147-A177-3AD203B41FA5}">
                      <a16:colId xmlns:a16="http://schemas.microsoft.com/office/drawing/2014/main" val="2950237090"/>
                    </a:ext>
                  </a:extLst>
                </a:gridCol>
              </a:tblGrid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FV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GL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SQ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QM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F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033424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 smtClean="0">
                          <a:effectLst/>
                        </a:rPr>
                        <a:t>Tratamento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dirty="0">
                          <a:effectLst/>
                        </a:rPr>
                        <a:t>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18061.37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2006.82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533.21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0523866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Resíduo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20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75.27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3.76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8113609"/>
                  </a:ext>
                </a:extLst>
              </a:tr>
              <a:tr h="29245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Total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>
                          <a:effectLst/>
                        </a:rPr>
                        <a:t>29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u="none" strike="noStrike" smtClean="0">
                          <a:effectLst/>
                        </a:rPr>
                        <a:t>18136.64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</a:rPr>
                        <a:t> 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 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1343318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655093" y="351998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Inteiramente </a:t>
            </a:r>
            <a:r>
              <a:rPr lang="pt-BR" dirty="0" err="1" smtClean="0"/>
              <a:t>Casualizado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038170" y="3499863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Blocos </a:t>
            </a:r>
            <a:r>
              <a:rPr lang="pt-BR" dirty="0" err="1" smtClean="0"/>
              <a:t>Casualizados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3374</Words>
  <Application>Microsoft Office PowerPoint</Application>
  <PresentationFormat>Widescreen</PresentationFormat>
  <Paragraphs>2017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Tema do Office</vt:lpstr>
      <vt:lpstr>Delineamentos Básicos </vt:lpstr>
      <vt:lpstr>Experimento</vt:lpstr>
      <vt:lpstr>Princípios Básicos Da Experimentação</vt:lpstr>
      <vt:lpstr>Princípios Básicos Da Experimentação</vt:lpstr>
      <vt:lpstr>Princípios Básicos Da Experimentação</vt:lpstr>
      <vt:lpstr>Delineamento Experimental</vt:lpstr>
      <vt:lpstr>Delineamento Experimental</vt:lpstr>
      <vt:lpstr>Escolha do Delineamento Experimental</vt:lpstr>
      <vt:lpstr>Apresentação do PowerPoint</vt:lpstr>
      <vt:lpstr>Delineamento Inteiramente Casualizado (DIC)</vt:lpstr>
      <vt:lpstr>Delineamento Inteiramente Casualizado (DIC)</vt:lpstr>
      <vt:lpstr>Delineamento Inteiramente Casualizado (DIC)</vt:lpstr>
      <vt:lpstr>Implantação de um experimento em DIC Casa de vegetação</vt:lpstr>
      <vt:lpstr>Apresentação do PowerPoint</vt:lpstr>
      <vt:lpstr>Implantação de um experimento em DIC Campo</vt:lpstr>
      <vt:lpstr>Implantação de um experimento em DIC</vt:lpstr>
      <vt:lpstr>Implantação de um experimento em DIC</vt:lpstr>
      <vt:lpstr>Apresentação do PowerPoint</vt:lpstr>
      <vt:lpstr>Sorteio - Planilha de Campo</vt:lpstr>
      <vt:lpstr>Sorteio - Planilha de Campo</vt:lpstr>
      <vt:lpstr>Apresentação do PowerPoint</vt:lpstr>
      <vt:lpstr>Tabulação dos Dados</vt:lpstr>
      <vt:lpstr>Apresentação do PowerPoint</vt:lpstr>
      <vt:lpstr>Modelo Estatístico</vt:lpstr>
      <vt:lpstr>Análise de Variância</vt:lpstr>
      <vt:lpstr>Análise de Variância - ANOVA</vt:lpstr>
      <vt:lpstr>Apresentação do PowerPoint</vt:lpstr>
      <vt:lpstr>Apresentação do PowerPoint</vt:lpstr>
      <vt:lpstr>Avaliação da aditividade dos efeitos dos modelos</vt:lpstr>
      <vt:lpstr>Avaliação da aditividade dos efeitos dos modelos</vt:lpstr>
      <vt:lpstr>Avaliação da aditividade dos efeitos dos modelos</vt:lpstr>
      <vt:lpstr>Avaliação da aditividade dos efeitos dos modelos</vt:lpstr>
      <vt:lpstr>Avaliação da homogeneidade de variâncias Homocedasticidade</vt:lpstr>
      <vt:lpstr>Apresentação do PowerPoint</vt:lpstr>
      <vt:lpstr>Avaliação da homogeneidade de variâncias Homocedasticidade</vt:lpstr>
      <vt:lpstr>Apresentação do PowerPoint</vt:lpstr>
      <vt:lpstr>Ortogonalidade do GL e das Somas de Quadrados</vt:lpstr>
      <vt:lpstr>Apresentação do PowerPoint</vt:lpstr>
      <vt:lpstr>Apresentação do PowerPoint</vt:lpstr>
      <vt:lpstr>Estatísticas Importantes</vt:lpstr>
      <vt:lpstr>Exemplo – DIC  Avaliação de 10 cultivares de feijão quanto a capacidade de absorção de água (%)  </vt:lpstr>
      <vt:lpstr>Apresentação do PowerPoint</vt:lpstr>
      <vt:lpstr>Apresentação do PowerPoint</vt:lpstr>
      <vt:lpstr>Apresentação do PowerPoint</vt:lpstr>
      <vt:lpstr>Apresentação do PowerPoint</vt:lpstr>
      <vt:lpstr>Estatísticas Importantes</vt:lpstr>
      <vt:lpstr>Intervalo de Confiança</vt:lpstr>
      <vt:lpstr>Resumo da ANOVA - DIC</vt:lpstr>
      <vt:lpstr>Desbalanceamento Estatístico</vt:lpstr>
      <vt:lpstr>ANOVA - DIC</vt:lpstr>
      <vt:lpstr>ANOVA - DIC</vt:lpstr>
      <vt:lpstr>ANOVA - DIC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Delineamentos Básicos DIC e DBC</dc:title>
  <dc:creator>Cliente</dc:creator>
  <cp:lastModifiedBy>Cliente</cp:lastModifiedBy>
  <cp:revision>132</cp:revision>
  <dcterms:created xsi:type="dcterms:W3CDTF">2019-07-03T18:21:47Z</dcterms:created>
  <dcterms:modified xsi:type="dcterms:W3CDTF">2019-08-25T20:31:28Z</dcterms:modified>
</cp:coreProperties>
</file>